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82" r:id="rId17"/>
    <p:sldId id="272" r:id="rId18"/>
    <p:sldId id="273" r:id="rId19"/>
    <p:sldId id="281" r:id="rId20"/>
    <p:sldId id="274" r:id="rId21"/>
    <p:sldId id="275" r:id="rId22"/>
    <p:sldId id="276" r:id="rId23"/>
    <p:sldId id="283" r:id="rId24"/>
    <p:sldId id="277" r:id="rId25"/>
    <p:sldId id="278" r:id="rId26"/>
    <p:sldId id="286" r:id="rId27"/>
    <p:sldId id="284" r:id="rId28"/>
    <p:sldId id="279" r:id="rId29"/>
    <p:sldId id="280" r:id="rId30"/>
    <p:sldId id="28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30"/>
    <p:restoredTop sz="75517"/>
  </p:normalViewPr>
  <p:slideViewPr>
    <p:cSldViewPr snapToGrid="0">
      <p:cViewPr varScale="1">
        <p:scale>
          <a:sx n="114" d="100"/>
          <a:sy n="114" d="100"/>
        </p:scale>
        <p:origin x="19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0D6FD-F760-3440-9A31-CC1F353A62D4}" type="datetimeFigureOut">
              <a:rPr lang="en-US" smtClean="0"/>
              <a:t>12/6/22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E9D08-ECE3-C14E-AAEC-4480989A86BF}" type="slidenum">
              <a:rPr lang="en-US" smtClean="0"/>
              <a:t>‹#›</a:t>
            </a:fld>
            <a:endParaRPr lang="en-US"/>
          </a:p>
        </p:txBody>
      </p:sp>
    </p:spTree>
    <p:extLst>
      <p:ext uri="{BB962C8B-B14F-4D97-AF65-F5344CB8AC3E}">
        <p14:creationId xmlns:p14="http://schemas.microsoft.com/office/powerpoint/2010/main" val="113930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E9D08-ECE3-C14E-AAEC-4480989A86BF}" type="slidenum">
              <a:rPr lang="en-US" smtClean="0"/>
              <a:t>1</a:t>
            </a:fld>
            <a:endParaRPr lang="en-US"/>
          </a:p>
        </p:txBody>
      </p:sp>
    </p:spTree>
    <p:extLst>
      <p:ext uri="{BB962C8B-B14F-4D97-AF65-F5344CB8AC3E}">
        <p14:creationId xmlns:p14="http://schemas.microsoft.com/office/powerpoint/2010/main" val="1113730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PMU in transition website will have a password-protected landing page for the instruction. One icon will prompt learners to launch the LMS, the other will prompt learners to open the discord server</a:t>
            </a:r>
          </a:p>
        </p:txBody>
      </p:sp>
      <p:sp>
        <p:nvSpPr>
          <p:cNvPr id="4" name="Slide Number Placeholder 3"/>
          <p:cNvSpPr>
            <a:spLocks noGrp="1"/>
          </p:cNvSpPr>
          <p:nvPr>
            <p:ph type="sldNum" sz="quarter" idx="5"/>
          </p:nvPr>
        </p:nvSpPr>
        <p:spPr/>
        <p:txBody>
          <a:bodyPr/>
          <a:lstStyle/>
          <a:p>
            <a:fld id="{BA7E9D08-ECE3-C14E-AAEC-4480989A86BF}" type="slidenum">
              <a:rPr lang="en-US" smtClean="0"/>
              <a:t>10</a:t>
            </a:fld>
            <a:endParaRPr lang="en-US"/>
          </a:p>
        </p:txBody>
      </p:sp>
    </p:spTree>
    <p:extLst>
      <p:ext uri="{BB962C8B-B14F-4D97-AF65-F5344CB8AC3E}">
        <p14:creationId xmlns:p14="http://schemas.microsoft.com/office/powerpoint/2010/main" val="1678150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Discord will allow users to organize thoughts and ask questions in an organized manner. They will also be able to organize themselves by region, specialty, etc. so they may participate in a community of practice</a:t>
            </a:r>
          </a:p>
        </p:txBody>
      </p:sp>
      <p:sp>
        <p:nvSpPr>
          <p:cNvPr id="4" name="Slide Number Placeholder 3"/>
          <p:cNvSpPr>
            <a:spLocks noGrp="1"/>
          </p:cNvSpPr>
          <p:nvPr>
            <p:ph type="sldNum" sz="quarter" idx="5"/>
          </p:nvPr>
        </p:nvSpPr>
        <p:spPr/>
        <p:txBody>
          <a:bodyPr/>
          <a:lstStyle/>
          <a:p>
            <a:fld id="{BA7E9D08-ECE3-C14E-AAEC-4480989A86BF}" type="slidenum">
              <a:rPr lang="en-US" smtClean="0"/>
              <a:t>11</a:t>
            </a:fld>
            <a:endParaRPr lang="en-US"/>
          </a:p>
        </p:txBody>
      </p:sp>
    </p:spTree>
    <p:extLst>
      <p:ext uri="{BB962C8B-B14F-4D97-AF65-F5344CB8AC3E}">
        <p14:creationId xmlns:p14="http://schemas.microsoft.com/office/powerpoint/2010/main" val="1868164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landing page for the LMS will present all of the curriculum up front, in numbered order</a:t>
            </a:r>
          </a:p>
        </p:txBody>
      </p:sp>
      <p:sp>
        <p:nvSpPr>
          <p:cNvPr id="4" name="Slide Number Placeholder 3"/>
          <p:cNvSpPr>
            <a:spLocks noGrp="1"/>
          </p:cNvSpPr>
          <p:nvPr>
            <p:ph type="sldNum" sz="quarter" idx="5"/>
          </p:nvPr>
        </p:nvSpPr>
        <p:spPr/>
        <p:txBody>
          <a:bodyPr/>
          <a:lstStyle/>
          <a:p>
            <a:fld id="{BA7E9D08-ECE3-C14E-AAEC-4480989A86BF}" type="slidenum">
              <a:rPr lang="en-US" smtClean="0"/>
              <a:t>12</a:t>
            </a:fld>
            <a:endParaRPr lang="en-US"/>
          </a:p>
        </p:txBody>
      </p:sp>
    </p:spTree>
    <p:extLst>
      <p:ext uri="{BB962C8B-B14F-4D97-AF65-F5344CB8AC3E}">
        <p14:creationId xmlns:p14="http://schemas.microsoft.com/office/powerpoint/2010/main" val="2095719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are met with a brief overview of the goal of the program, as well as what gender-affirming tattoos can achieve</a:t>
            </a:r>
          </a:p>
        </p:txBody>
      </p:sp>
      <p:sp>
        <p:nvSpPr>
          <p:cNvPr id="4" name="Slide Number Placeholder 3"/>
          <p:cNvSpPr>
            <a:spLocks noGrp="1"/>
          </p:cNvSpPr>
          <p:nvPr>
            <p:ph type="sldNum" sz="quarter" idx="5"/>
          </p:nvPr>
        </p:nvSpPr>
        <p:spPr/>
        <p:txBody>
          <a:bodyPr/>
          <a:lstStyle/>
          <a:p>
            <a:fld id="{BA7E9D08-ECE3-C14E-AAEC-4480989A86BF}" type="slidenum">
              <a:rPr lang="en-US" smtClean="0"/>
              <a:t>13</a:t>
            </a:fld>
            <a:endParaRPr lang="en-US"/>
          </a:p>
        </p:txBody>
      </p:sp>
    </p:spTree>
    <p:extLst>
      <p:ext uri="{BB962C8B-B14F-4D97-AF65-F5344CB8AC3E}">
        <p14:creationId xmlns:p14="http://schemas.microsoft.com/office/powerpoint/2010/main" val="851197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are then immediately presented with a reflection activity so that they can more easily put themselves in the shoes of the clientele they are looking to better serve with the instruction. </a:t>
            </a:r>
          </a:p>
        </p:txBody>
      </p:sp>
      <p:sp>
        <p:nvSpPr>
          <p:cNvPr id="4" name="Slide Number Placeholder 3"/>
          <p:cNvSpPr>
            <a:spLocks noGrp="1"/>
          </p:cNvSpPr>
          <p:nvPr>
            <p:ph type="sldNum" sz="quarter" idx="5"/>
          </p:nvPr>
        </p:nvSpPr>
        <p:spPr/>
        <p:txBody>
          <a:bodyPr/>
          <a:lstStyle/>
          <a:p>
            <a:fld id="{BA7E9D08-ECE3-C14E-AAEC-4480989A86BF}" type="slidenum">
              <a:rPr lang="en-US" smtClean="0"/>
              <a:t>14</a:t>
            </a:fld>
            <a:endParaRPr lang="en-US"/>
          </a:p>
        </p:txBody>
      </p:sp>
    </p:spTree>
    <p:extLst>
      <p:ext uri="{BB962C8B-B14F-4D97-AF65-F5344CB8AC3E}">
        <p14:creationId xmlns:p14="http://schemas.microsoft.com/office/powerpoint/2010/main" val="162791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a more in-depth </a:t>
            </a:r>
            <a:r>
              <a:rPr lang="en-US" dirty="0" err="1"/>
              <a:t>microlecture</a:t>
            </a:r>
            <a:r>
              <a:rPr lang="en-US" dirty="0"/>
              <a:t> on the subject of gender-affirming tattoos, and their importance to the LGBTQIA+ community will be shown</a:t>
            </a:r>
          </a:p>
        </p:txBody>
      </p:sp>
      <p:sp>
        <p:nvSpPr>
          <p:cNvPr id="4" name="Slide Number Placeholder 3"/>
          <p:cNvSpPr>
            <a:spLocks noGrp="1"/>
          </p:cNvSpPr>
          <p:nvPr>
            <p:ph type="sldNum" sz="quarter" idx="5"/>
          </p:nvPr>
        </p:nvSpPr>
        <p:spPr/>
        <p:txBody>
          <a:bodyPr/>
          <a:lstStyle/>
          <a:p>
            <a:fld id="{BA7E9D08-ECE3-C14E-AAEC-4480989A86BF}" type="slidenum">
              <a:rPr lang="en-US" smtClean="0"/>
              <a:t>15</a:t>
            </a:fld>
            <a:endParaRPr lang="en-US"/>
          </a:p>
        </p:txBody>
      </p:sp>
    </p:spTree>
    <p:extLst>
      <p:ext uri="{BB962C8B-B14F-4D97-AF65-F5344CB8AC3E}">
        <p14:creationId xmlns:p14="http://schemas.microsoft.com/office/powerpoint/2010/main" val="330197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Terminology will consist of a micro-lecture with visual animations </a:t>
            </a:r>
          </a:p>
        </p:txBody>
      </p:sp>
      <p:sp>
        <p:nvSpPr>
          <p:cNvPr id="4" name="Slide Number Placeholder 3"/>
          <p:cNvSpPr>
            <a:spLocks noGrp="1"/>
          </p:cNvSpPr>
          <p:nvPr>
            <p:ph type="sldNum" sz="quarter" idx="5"/>
          </p:nvPr>
        </p:nvSpPr>
        <p:spPr/>
        <p:txBody>
          <a:bodyPr/>
          <a:lstStyle/>
          <a:p>
            <a:fld id="{BA7E9D08-ECE3-C14E-AAEC-4480989A86BF}" type="slidenum">
              <a:rPr lang="en-US" smtClean="0"/>
              <a:t>17</a:t>
            </a:fld>
            <a:endParaRPr lang="en-US"/>
          </a:p>
        </p:txBody>
      </p:sp>
    </p:spTree>
    <p:extLst>
      <p:ext uri="{BB962C8B-B14F-4D97-AF65-F5344CB8AC3E}">
        <p14:creationId xmlns:p14="http://schemas.microsoft.com/office/powerpoint/2010/main" val="3430912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assess the factual knowledge gained, a quiz will be presented following the </a:t>
            </a:r>
            <a:r>
              <a:rPr lang="en-US" dirty="0" err="1"/>
              <a:t>microlecture</a:t>
            </a:r>
            <a:r>
              <a:rPr lang="en-US" dirty="0"/>
              <a:t>.</a:t>
            </a:r>
          </a:p>
          <a:p>
            <a:r>
              <a:rPr lang="en-US" dirty="0"/>
              <a:t>Feedback will be provided immediately by the LMS in order to ensure the quiz is meaningful</a:t>
            </a:r>
          </a:p>
        </p:txBody>
      </p:sp>
      <p:sp>
        <p:nvSpPr>
          <p:cNvPr id="4" name="Slide Number Placeholder 3"/>
          <p:cNvSpPr>
            <a:spLocks noGrp="1"/>
          </p:cNvSpPr>
          <p:nvPr>
            <p:ph type="sldNum" sz="quarter" idx="5"/>
          </p:nvPr>
        </p:nvSpPr>
        <p:spPr/>
        <p:txBody>
          <a:bodyPr/>
          <a:lstStyle/>
          <a:p>
            <a:fld id="{BA7E9D08-ECE3-C14E-AAEC-4480989A86BF}" type="slidenum">
              <a:rPr lang="en-US" smtClean="0"/>
              <a:t>18</a:t>
            </a:fld>
            <a:endParaRPr lang="en-US"/>
          </a:p>
        </p:txBody>
      </p:sp>
    </p:spTree>
    <p:extLst>
      <p:ext uri="{BB962C8B-B14F-4D97-AF65-F5344CB8AC3E}">
        <p14:creationId xmlns:p14="http://schemas.microsoft.com/office/powerpoint/2010/main" val="4006747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see the prototype for Bedside manner</a:t>
            </a:r>
          </a:p>
        </p:txBody>
      </p:sp>
      <p:sp>
        <p:nvSpPr>
          <p:cNvPr id="4" name="Slide Number Placeholder 3"/>
          <p:cNvSpPr>
            <a:spLocks noGrp="1"/>
          </p:cNvSpPr>
          <p:nvPr>
            <p:ph type="sldNum" sz="quarter" idx="5"/>
          </p:nvPr>
        </p:nvSpPr>
        <p:spPr/>
        <p:txBody>
          <a:bodyPr/>
          <a:lstStyle/>
          <a:p>
            <a:fld id="{BA7E9D08-ECE3-C14E-AAEC-4480989A86BF}" type="slidenum">
              <a:rPr lang="en-US" smtClean="0"/>
              <a:t>19</a:t>
            </a:fld>
            <a:endParaRPr lang="en-US"/>
          </a:p>
        </p:txBody>
      </p:sp>
    </p:spTree>
    <p:extLst>
      <p:ext uri="{BB962C8B-B14F-4D97-AF65-F5344CB8AC3E}">
        <p14:creationId xmlns:p14="http://schemas.microsoft.com/office/powerpoint/2010/main" val="1108982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instruction will consist of a video simulation rather than a </a:t>
            </a:r>
            <a:r>
              <a:rPr lang="en-US" dirty="0" err="1"/>
              <a:t>microlecture</a:t>
            </a:r>
            <a:r>
              <a:rPr lang="en-US" dirty="0"/>
              <a:t>. The leaner will play the role of a tattoo artist welcoming a client seeking gender-affirming services. The video will pause during checkpoints where the learner is asked questions by either the client or the narrator of the </a:t>
            </a:r>
            <a:r>
              <a:rPr lang="en-US" dirty="0" err="1"/>
              <a:t>simuation</a:t>
            </a:r>
            <a:r>
              <a:rPr lang="en-US" dirty="0"/>
              <a:t>.</a:t>
            </a:r>
          </a:p>
        </p:txBody>
      </p:sp>
      <p:sp>
        <p:nvSpPr>
          <p:cNvPr id="4" name="Slide Number Placeholder 3"/>
          <p:cNvSpPr>
            <a:spLocks noGrp="1"/>
          </p:cNvSpPr>
          <p:nvPr>
            <p:ph type="sldNum" sz="quarter" idx="5"/>
          </p:nvPr>
        </p:nvSpPr>
        <p:spPr/>
        <p:txBody>
          <a:bodyPr/>
          <a:lstStyle/>
          <a:p>
            <a:fld id="{BA7E9D08-ECE3-C14E-AAEC-4480989A86BF}" type="slidenum">
              <a:rPr lang="en-US" smtClean="0"/>
              <a:t>20</a:t>
            </a:fld>
            <a:endParaRPr lang="en-US"/>
          </a:p>
        </p:txBody>
      </p:sp>
    </p:spTree>
    <p:extLst>
      <p:ext uri="{BB962C8B-B14F-4D97-AF65-F5344CB8AC3E}">
        <p14:creationId xmlns:p14="http://schemas.microsoft.com/office/powerpoint/2010/main" val="961603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E9D08-ECE3-C14E-AAEC-4480989A86BF}" type="slidenum">
              <a:rPr lang="en-US" smtClean="0"/>
              <a:t>2</a:t>
            </a:fld>
            <a:endParaRPr lang="en-US"/>
          </a:p>
        </p:txBody>
      </p:sp>
    </p:spTree>
    <p:extLst>
      <p:ext uri="{BB962C8B-B14F-4D97-AF65-F5344CB8AC3E}">
        <p14:creationId xmlns:p14="http://schemas.microsoft.com/office/powerpoint/2010/main" val="1450483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learner will reflect on the simulation</a:t>
            </a:r>
          </a:p>
        </p:txBody>
      </p:sp>
      <p:sp>
        <p:nvSpPr>
          <p:cNvPr id="4" name="Slide Number Placeholder 3"/>
          <p:cNvSpPr>
            <a:spLocks noGrp="1"/>
          </p:cNvSpPr>
          <p:nvPr>
            <p:ph type="sldNum" sz="quarter" idx="5"/>
          </p:nvPr>
        </p:nvSpPr>
        <p:spPr/>
        <p:txBody>
          <a:bodyPr/>
          <a:lstStyle/>
          <a:p>
            <a:fld id="{BA7E9D08-ECE3-C14E-AAEC-4480989A86BF}" type="slidenum">
              <a:rPr lang="en-US" smtClean="0"/>
              <a:t>21</a:t>
            </a:fld>
            <a:endParaRPr lang="en-US"/>
          </a:p>
        </p:txBody>
      </p:sp>
    </p:spTree>
    <p:extLst>
      <p:ext uri="{BB962C8B-B14F-4D97-AF65-F5344CB8AC3E}">
        <p14:creationId xmlns:p14="http://schemas.microsoft.com/office/powerpoint/2010/main" val="2060059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the learner will be encouraged to utilize the discord server to discuss with peers and experts on their experience with the simulation</a:t>
            </a:r>
          </a:p>
        </p:txBody>
      </p:sp>
      <p:sp>
        <p:nvSpPr>
          <p:cNvPr id="4" name="Slide Number Placeholder 3"/>
          <p:cNvSpPr>
            <a:spLocks noGrp="1"/>
          </p:cNvSpPr>
          <p:nvPr>
            <p:ph type="sldNum" sz="quarter" idx="5"/>
          </p:nvPr>
        </p:nvSpPr>
        <p:spPr/>
        <p:txBody>
          <a:bodyPr/>
          <a:lstStyle/>
          <a:p>
            <a:fld id="{BA7E9D08-ECE3-C14E-AAEC-4480989A86BF}" type="slidenum">
              <a:rPr lang="en-US" smtClean="0"/>
              <a:t>22</a:t>
            </a:fld>
            <a:endParaRPr lang="en-US"/>
          </a:p>
        </p:txBody>
      </p:sp>
    </p:spTree>
    <p:extLst>
      <p:ext uri="{BB962C8B-B14F-4D97-AF65-F5344CB8AC3E}">
        <p14:creationId xmlns:p14="http://schemas.microsoft.com/office/powerpoint/2010/main" val="2089431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next module will be facial mapping</a:t>
            </a:r>
          </a:p>
        </p:txBody>
      </p:sp>
      <p:sp>
        <p:nvSpPr>
          <p:cNvPr id="4" name="Slide Number Placeholder 3"/>
          <p:cNvSpPr>
            <a:spLocks noGrp="1"/>
          </p:cNvSpPr>
          <p:nvPr>
            <p:ph type="sldNum" sz="quarter" idx="5"/>
          </p:nvPr>
        </p:nvSpPr>
        <p:spPr/>
        <p:txBody>
          <a:bodyPr/>
          <a:lstStyle/>
          <a:p>
            <a:fld id="{BA7E9D08-ECE3-C14E-AAEC-4480989A86BF}" type="slidenum">
              <a:rPr lang="en-US" smtClean="0"/>
              <a:t>23</a:t>
            </a:fld>
            <a:endParaRPr lang="en-US"/>
          </a:p>
        </p:txBody>
      </p:sp>
    </p:spTree>
    <p:extLst>
      <p:ext uri="{BB962C8B-B14F-4D97-AF65-F5344CB8AC3E}">
        <p14:creationId xmlns:p14="http://schemas.microsoft.com/office/powerpoint/2010/main" val="661053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learner will be presented a </a:t>
            </a:r>
            <a:r>
              <a:rPr lang="en-US" dirty="0" err="1"/>
              <a:t>microlecture</a:t>
            </a:r>
            <a:r>
              <a:rPr lang="en-US" dirty="0"/>
              <a:t> video on facial mapping</a:t>
            </a:r>
          </a:p>
        </p:txBody>
      </p:sp>
      <p:sp>
        <p:nvSpPr>
          <p:cNvPr id="4" name="Slide Number Placeholder 3"/>
          <p:cNvSpPr>
            <a:spLocks noGrp="1"/>
          </p:cNvSpPr>
          <p:nvPr>
            <p:ph type="sldNum" sz="quarter" idx="5"/>
          </p:nvPr>
        </p:nvSpPr>
        <p:spPr/>
        <p:txBody>
          <a:bodyPr/>
          <a:lstStyle/>
          <a:p>
            <a:fld id="{BA7E9D08-ECE3-C14E-AAEC-4480989A86BF}" type="slidenum">
              <a:rPr lang="en-US" smtClean="0"/>
              <a:t>24</a:t>
            </a:fld>
            <a:endParaRPr lang="en-US"/>
          </a:p>
        </p:txBody>
      </p:sp>
    </p:spTree>
    <p:extLst>
      <p:ext uri="{BB962C8B-B14F-4D97-AF65-F5344CB8AC3E}">
        <p14:creationId xmlns:p14="http://schemas.microsoft.com/office/powerpoint/2010/main" val="419828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learner will have the opportunity to view and download job aids for facial mapping techniques immediately following the micro lecture</a:t>
            </a:r>
          </a:p>
        </p:txBody>
      </p:sp>
      <p:sp>
        <p:nvSpPr>
          <p:cNvPr id="4" name="Slide Number Placeholder 3"/>
          <p:cNvSpPr>
            <a:spLocks noGrp="1"/>
          </p:cNvSpPr>
          <p:nvPr>
            <p:ph type="sldNum" sz="quarter" idx="5"/>
          </p:nvPr>
        </p:nvSpPr>
        <p:spPr/>
        <p:txBody>
          <a:bodyPr/>
          <a:lstStyle/>
          <a:p>
            <a:fld id="{BA7E9D08-ECE3-C14E-AAEC-4480989A86BF}" type="slidenum">
              <a:rPr lang="en-US" smtClean="0"/>
              <a:t>25</a:t>
            </a:fld>
            <a:endParaRPr lang="en-US"/>
          </a:p>
        </p:txBody>
      </p:sp>
    </p:spTree>
    <p:extLst>
      <p:ext uri="{BB962C8B-B14F-4D97-AF65-F5344CB8AC3E}">
        <p14:creationId xmlns:p14="http://schemas.microsoft.com/office/powerpoint/2010/main" val="113192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be presented with a short quiz on concepts of facial mapping. Again the quiz will provide immediate feedback on why the answers are correct/ incorrect</a:t>
            </a:r>
          </a:p>
        </p:txBody>
      </p:sp>
      <p:sp>
        <p:nvSpPr>
          <p:cNvPr id="4" name="Slide Number Placeholder 3"/>
          <p:cNvSpPr>
            <a:spLocks noGrp="1"/>
          </p:cNvSpPr>
          <p:nvPr>
            <p:ph type="sldNum" sz="quarter" idx="5"/>
          </p:nvPr>
        </p:nvSpPr>
        <p:spPr/>
        <p:txBody>
          <a:bodyPr/>
          <a:lstStyle/>
          <a:p>
            <a:fld id="{BA7E9D08-ECE3-C14E-AAEC-4480989A86BF}" type="slidenum">
              <a:rPr lang="en-US" smtClean="0"/>
              <a:t>26</a:t>
            </a:fld>
            <a:endParaRPr lang="en-US"/>
          </a:p>
        </p:txBody>
      </p:sp>
    </p:spTree>
    <p:extLst>
      <p:ext uri="{BB962C8B-B14F-4D97-AF65-F5344CB8AC3E}">
        <p14:creationId xmlns:p14="http://schemas.microsoft.com/office/powerpoint/2010/main" val="391860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end with a subject that encompasses all previous </a:t>
            </a:r>
            <a:r>
              <a:rPr lang="en-US" dirty="0" err="1"/>
              <a:t>moduls</a:t>
            </a:r>
            <a:endParaRPr lang="en-US" dirty="0"/>
          </a:p>
        </p:txBody>
      </p:sp>
      <p:sp>
        <p:nvSpPr>
          <p:cNvPr id="4" name="Slide Number Placeholder 3"/>
          <p:cNvSpPr>
            <a:spLocks noGrp="1"/>
          </p:cNvSpPr>
          <p:nvPr>
            <p:ph type="sldNum" sz="quarter" idx="5"/>
          </p:nvPr>
        </p:nvSpPr>
        <p:spPr/>
        <p:txBody>
          <a:bodyPr/>
          <a:lstStyle/>
          <a:p>
            <a:fld id="{BA7E9D08-ECE3-C14E-AAEC-4480989A86BF}" type="slidenum">
              <a:rPr lang="en-US" smtClean="0"/>
              <a:t>27</a:t>
            </a:fld>
            <a:endParaRPr lang="en-US"/>
          </a:p>
        </p:txBody>
      </p:sp>
    </p:spTree>
    <p:extLst>
      <p:ext uri="{BB962C8B-B14F-4D97-AF65-F5344CB8AC3E}">
        <p14:creationId xmlns:p14="http://schemas.microsoft.com/office/powerpoint/2010/main" val="4160140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will be presented with a </a:t>
            </a:r>
            <a:r>
              <a:rPr lang="en-US" dirty="0" err="1"/>
              <a:t>microlecture</a:t>
            </a:r>
            <a:r>
              <a:rPr lang="en-US" dirty="0"/>
              <a:t> on how and why they should make their studios inclusive for those in the gender-expansive and LGBTQ+ community. </a:t>
            </a:r>
          </a:p>
        </p:txBody>
      </p:sp>
      <p:sp>
        <p:nvSpPr>
          <p:cNvPr id="4" name="Slide Number Placeholder 3"/>
          <p:cNvSpPr>
            <a:spLocks noGrp="1"/>
          </p:cNvSpPr>
          <p:nvPr>
            <p:ph type="sldNum" sz="quarter" idx="5"/>
          </p:nvPr>
        </p:nvSpPr>
        <p:spPr/>
        <p:txBody>
          <a:bodyPr/>
          <a:lstStyle/>
          <a:p>
            <a:fld id="{BA7E9D08-ECE3-C14E-AAEC-4480989A86BF}" type="slidenum">
              <a:rPr lang="en-US" smtClean="0"/>
              <a:t>28</a:t>
            </a:fld>
            <a:endParaRPr lang="en-US"/>
          </a:p>
        </p:txBody>
      </p:sp>
    </p:spTree>
    <p:extLst>
      <p:ext uri="{BB962C8B-B14F-4D97-AF65-F5344CB8AC3E}">
        <p14:creationId xmlns:p14="http://schemas.microsoft.com/office/powerpoint/2010/main" val="322063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will then be asked to create their own inclusivity statement following a rubric provided. </a:t>
            </a:r>
          </a:p>
        </p:txBody>
      </p:sp>
      <p:sp>
        <p:nvSpPr>
          <p:cNvPr id="4" name="Slide Number Placeholder 3"/>
          <p:cNvSpPr>
            <a:spLocks noGrp="1"/>
          </p:cNvSpPr>
          <p:nvPr>
            <p:ph type="sldNum" sz="quarter" idx="5"/>
          </p:nvPr>
        </p:nvSpPr>
        <p:spPr/>
        <p:txBody>
          <a:bodyPr/>
          <a:lstStyle/>
          <a:p>
            <a:fld id="{BA7E9D08-ECE3-C14E-AAEC-4480989A86BF}" type="slidenum">
              <a:rPr lang="en-US" smtClean="0"/>
              <a:t>29</a:t>
            </a:fld>
            <a:endParaRPr lang="en-US"/>
          </a:p>
        </p:txBody>
      </p:sp>
    </p:spTree>
    <p:extLst>
      <p:ext uri="{BB962C8B-B14F-4D97-AF65-F5344CB8AC3E}">
        <p14:creationId xmlns:p14="http://schemas.microsoft.com/office/powerpoint/2010/main" val="14702971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7E9D08-ECE3-C14E-AAEC-4480989A86BF}" type="slidenum">
              <a:rPr lang="en-US" smtClean="0"/>
              <a:t>30</a:t>
            </a:fld>
            <a:endParaRPr lang="en-US"/>
          </a:p>
        </p:txBody>
      </p:sp>
    </p:spTree>
    <p:extLst>
      <p:ext uri="{BB962C8B-B14F-4D97-AF65-F5344CB8AC3E}">
        <p14:creationId xmlns:p14="http://schemas.microsoft.com/office/powerpoint/2010/main" val="338326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6000"/>
              </a:lnSpc>
              <a:spcBef>
                <a:spcPts val="0"/>
              </a:spcBef>
              <a:spcAft>
                <a:spcPts val="800"/>
              </a:spcAft>
            </a:pPr>
            <a:r>
              <a:rPr lang="en-US" sz="1800" dirty="0">
                <a:effectLst/>
                <a:latin typeface="Arial" panose="020B0604020202020204" pitchFamily="34" charset="0"/>
                <a:ea typeface="Arial" panose="020B0604020202020204" pitchFamily="34" charset="0"/>
              </a:rPr>
              <a:t>Many people are unaware of the benefits permanent makeup and restorative paramedical tattoos can provide for those seeking gender-affirming procedures. </a:t>
            </a:r>
          </a:p>
          <a:p>
            <a:pPr marL="0" marR="0">
              <a:lnSpc>
                <a:spcPct val="106000"/>
              </a:lnSpc>
              <a:spcBef>
                <a:spcPts val="0"/>
              </a:spcBef>
              <a:spcAft>
                <a:spcPts val="800"/>
              </a:spcAft>
            </a:pPr>
            <a:endParaRPr lang="en-US" sz="1800" dirty="0">
              <a:effectLst/>
              <a:latin typeface="Arial" panose="020B0604020202020204" pitchFamily="34" charset="0"/>
              <a:ea typeface="Arial" panose="020B0604020202020204" pitchFamily="34" charset="0"/>
            </a:endParaRPr>
          </a:p>
          <a:p>
            <a:pPr marL="0" marR="0">
              <a:lnSpc>
                <a:spcPct val="106000"/>
              </a:lnSpc>
              <a:spcBef>
                <a:spcPts val="0"/>
              </a:spcBef>
              <a:spcAft>
                <a:spcPts val="800"/>
              </a:spcAft>
            </a:pPr>
            <a:r>
              <a:rPr lang="en-US" sz="1800" dirty="0">
                <a:effectLst/>
                <a:latin typeface="Arial" panose="020B0604020202020204" pitchFamily="34" charset="0"/>
                <a:ea typeface="Arial" panose="020B0604020202020204" pitchFamily="34" charset="0"/>
              </a:rPr>
              <a:t>Permanent makeup artists should serve as advocates for their clients, and be well-educated in Permanent Makeup’s ability to provide gender euphoria. PMUAs seeking to provide these services to their clientele should also be educated in the proper language and bedside manner when conducting these procedures to build trust and ensure the client is comfortable with the artist. </a:t>
            </a:r>
          </a:p>
          <a:p>
            <a:pPr marL="0" marR="0">
              <a:lnSpc>
                <a:spcPct val="106000"/>
              </a:lnSpc>
              <a:spcBef>
                <a:spcPts val="0"/>
              </a:spcBef>
              <a:spcAft>
                <a:spcPts val="800"/>
              </a:spcAft>
            </a:pPr>
            <a:r>
              <a:rPr lang="en-US" sz="1800" dirty="0">
                <a:effectLst/>
                <a:latin typeface="Arial" panose="020B0604020202020204" pitchFamily="34" charset="0"/>
                <a:ea typeface="Arial" panose="020B0604020202020204" pitchFamily="34" charset="0"/>
              </a:rPr>
              <a:t>In addition, there are certain techniques that can be used when mapping out permanent makeup to make desired features more pronounced, less pronounced, or more masculine or feminine in nature. These techniques are not taught in traditional PMUA academies and PMUAs with LGBTQ+ clients should be aware of how to give the client their desired look in order to bring about gender euphoria.</a:t>
            </a:r>
          </a:p>
          <a:p>
            <a:endParaRPr lang="en-US" dirty="0"/>
          </a:p>
        </p:txBody>
      </p:sp>
      <p:sp>
        <p:nvSpPr>
          <p:cNvPr id="4" name="Slide Number Placeholder 3"/>
          <p:cNvSpPr>
            <a:spLocks noGrp="1"/>
          </p:cNvSpPr>
          <p:nvPr>
            <p:ph type="sldNum" sz="quarter" idx="5"/>
          </p:nvPr>
        </p:nvSpPr>
        <p:spPr/>
        <p:txBody>
          <a:bodyPr/>
          <a:lstStyle/>
          <a:p>
            <a:fld id="{BA7E9D08-ECE3-C14E-AAEC-4480989A86BF}" type="slidenum">
              <a:rPr lang="en-US" smtClean="0"/>
              <a:t>3</a:t>
            </a:fld>
            <a:endParaRPr lang="en-US"/>
          </a:p>
        </p:txBody>
      </p:sp>
    </p:spTree>
    <p:extLst>
      <p:ext uri="{BB962C8B-B14F-4D97-AF65-F5344CB8AC3E}">
        <p14:creationId xmlns:p14="http://schemas.microsoft.com/office/powerpoint/2010/main" val="1159170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 audience of this instruction are practicing Permanent and restorative tattoo artists</a:t>
            </a:r>
          </a:p>
        </p:txBody>
      </p:sp>
      <p:sp>
        <p:nvSpPr>
          <p:cNvPr id="4" name="Slide Number Placeholder 3"/>
          <p:cNvSpPr>
            <a:spLocks noGrp="1"/>
          </p:cNvSpPr>
          <p:nvPr>
            <p:ph type="sldNum" sz="quarter" idx="5"/>
          </p:nvPr>
        </p:nvSpPr>
        <p:spPr/>
        <p:txBody>
          <a:bodyPr/>
          <a:lstStyle/>
          <a:p>
            <a:fld id="{BA7E9D08-ECE3-C14E-AAEC-4480989A86BF}" type="slidenum">
              <a:rPr lang="en-US" smtClean="0"/>
              <a:t>4</a:t>
            </a:fld>
            <a:endParaRPr lang="en-US"/>
          </a:p>
        </p:txBody>
      </p:sp>
    </p:spTree>
    <p:extLst>
      <p:ext uri="{BB962C8B-B14F-4D97-AF65-F5344CB8AC3E}">
        <p14:creationId xmlns:p14="http://schemas.microsoft.com/office/powerpoint/2010/main" val="244918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Artists should learn the importance and benefits of gender affirming permanent makeup, as well as develop and demonstrate knowledge of terminology, and bedside practices. In addition, artists will learn facial mapping techniques to cater to clients desired outcomes. Finally, they will finish instruction with the summary of how they may create a gender-inclusive space in their studio</a:t>
            </a:r>
          </a:p>
        </p:txBody>
      </p:sp>
      <p:sp>
        <p:nvSpPr>
          <p:cNvPr id="4" name="Slide Number Placeholder 3"/>
          <p:cNvSpPr>
            <a:spLocks noGrp="1"/>
          </p:cNvSpPr>
          <p:nvPr>
            <p:ph type="sldNum" sz="quarter" idx="5"/>
          </p:nvPr>
        </p:nvSpPr>
        <p:spPr/>
        <p:txBody>
          <a:bodyPr/>
          <a:lstStyle/>
          <a:p>
            <a:fld id="{BA7E9D08-ECE3-C14E-AAEC-4480989A86BF}" type="slidenum">
              <a:rPr lang="en-US" smtClean="0"/>
              <a:t>5</a:t>
            </a:fld>
            <a:endParaRPr lang="en-US"/>
          </a:p>
        </p:txBody>
      </p:sp>
    </p:spTree>
    <p:extLst>
      <p:ext uri="{BB962C8B-B14F-4D97-AF65-F5344CB8AC3E}">
        <p14:creationId xmlns:p14="http://schemas.microsoft.com/office/powerpoint/2010/main" val="26201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instruction will focus on a supportive learning model, mainly consisting of micro-lectures in the form of videos. In addition, they will be provided a few reflection activities, and be encouraged to engage in the Community of Practice via a Discord Server</a:t>
            </a:r>
          </a:p>
        </p:txBody>
      </p:sp>
      <p:sp>
        <p:nvSpPr>
          <p:cNvPr id="4" name="Slide Number Placeholder 3"/>
          <p:cNvSpPr>
            <a:spLocks noGrp="1"/>
          </p:cNvSpPr>
          <p:nvPr>
            <p:ph type="sldNum" sz="quarter" idx="5"/>
          </p:nvPr>
        </p:nvSpPr>
        <p:spPr/>
        <p:txBody>
          <a:bodyPr/>
          <a:lstStyle/>
          <a:p>
            <a:fld id="{BA7E9D08-ECE3-C14E-AAEC-4480989A86BF}" type="slidenum">
              <a:rPr lang="en-US" smtClean="0"/>
              <a:t>6</a:t>
            </a:fld>
            <a:endParaRPr lang="en-US"/>
          </a:p>
        </p:txBody>
      </p:sp>
    </p:spTree>
    <p:extLst>
      <p:ext uri="{BB962C8B-B14F-4D97-AF65-F5344CB8AC3E}">
        <p14:creationId xmlns:p14="http://schemas.microsoft.com/office/powerpoint/2010/main" val="261251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design table</a:t>
            </a:r>
          </a:p>
        </p:txBody>
      </p:sp>
      <p:sp>
        <p:nvSpPr>
          <p:cNvPr id="4" name="Slide Number Placeholder 3"/>
          <p:cNvSpPr>
            <a:spLocks noGrp="1"/>
          </p:cNvSpPr>
          <p:nvPr>
            <p:ph type="sldNum" sz="quarter" idx="5"/>
          </p:nvPr>
        </p:nvSpPr>
        <p:spPr/>
        <p:txBody>
          <a:bodyPr/>
          <a:lstStyle/>
          <a:p>
            <a:fld id="{BA7E9D08-ECE3-C14E-AAEC-4480989A86BF}" type="slidenum">
              <a:rPr lang="en-US" smtClean="0"/>
              <a:t>7</a:t>
            </a:fld>
            <a:endParaRPr lang="en-US"/>
          </a:p>
        </p:txBody>
      </p:sp>
    </p:spTree>
    <p:extLst>
      <p:ext uri="{BB962C8B-B14F-4D97-AF65-F5344CB8AC3E}">
        <p14:creationId xmlns:p14="http://schemas.microsoft.com/office/powerpoint/2010/main" val="403933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the Learning models slide and in this table, the learning activities will mainly be supported by videos and LMS tools to support micro-lectures, and reflection activities. These reflections will be assessed by an instructor who will provide individualized feedback. In addition there will be some online quizzes provided by the LMS in order to assess more fact-based information. Online quizzes will provide immediate feedback for selected answers so that the student will know why their answer was correct or incorrect.</a:t>
            </a:r>
          </a:p>
        </p:txBody>
      </p:sp>
      <p:sp>
        <p:nvSpPr>
          <p:cNvPr id="4" name="Slide Number Placeholder 3"/>
          <p:cNvSpPr>
            <a:spLocks noGrp="1"/>
          </p:cNvSpPr>
          <p:nvPr>
            <p:ph type="sldNum" sz="quarter" idx="5"/>
          </p:nvPr>
        </p:nvSpPr>
        <p:spPr/>
        <p:txBody>
          <a:bodyPr/>
          <a:lstStyle/>
          <a:p>
            <a:fld id="{BA7E9D08-ECE3-C14E-AAEC-4480989A86BF}" type="slidenum">
              <a:rPr lang="en-US" smtClean="0"/>
              <a:t>8</a:t>
            </a:fld>
            <a:endParaRPr lang="en-US"/>
          </a:p>
        </p:txBody>
      </p:sp>
    </p:spTree>
    <p:extLst>
      <p:ext uri="{BB962C8B-B14F-4D97-AF65-F5344CB8AC3E}">
        <p14:creationId xmlns:p14="http://schemas.microsoft.com/office/powerpoint/2010/main" val="142616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covered the basics of the protype, let’s see it in action</a:t>
            </a:r>
          </a:p>
        </p:txBody>
      </p:sp>
      <p:sp>
        <p:nvSpPr>
          <p:cNvPr id="4" name="Slide Number Placeholder 3"/>
          <p:cNvSpPr>
            <a:spLocks noGrp="1"/>
          </p:cNvSpPr>
          <p:nvPr>
            <p:ph type="sldNum" sz="quarter" idx="5"/>
          </p:nvPr>
        </p:nvSpPr>
        <p:spPr/>
        <p:txBody>
          <a:bodyPr/>
          <a:lstStyle/>
          <a:p>
            <a:fld id="{BA7E9D08-ECE3-C14E-AAEC-4480989A86BF}" type="slidenum">
              <a:rPr lang="en-US" smtClean="0"/>
              <a:t>9</a:t>
            </a:fld>
            <a:endParaRPr lang="en-US"/>
          </a:p>
        </p:txBody>
      </p:sp>
    </p:spTree>
    <p:extLst>
      <p:ext uri="{BB962C8B-B14F-4D97-AF65-F5344CB8AC3E}">
        <p14:creationId xmlns:p14="http://schemas.microsoft.com/office/powerpoint/2010/main" val="15622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7E1F-4C64-E822-60C5-6EAD71882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FE19AA-16C8-A76A-7A79-C998FD88B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B61A7F-5061-793E-5EEA-B15823984E4D}"/>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5" name="Footer Placeholder 4">
            <a:extLst>
              <a:ext uri="{FF2B5EF4-FFF2-40B4-BE49-F238E27FC236}">
                <a16:creationId xmlns:a16="http://schemas.microsoft.com/office/drawing/2014/main" id="{4B7520B4-4877-52FE-2988-13BE391F9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483DBA-D7A5-1E60-1131-923D13E8CA22}"/>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328473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AC39-90D0-ECD7-E349-E9C47A17AB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810B75-0A75-C181-607F-4B6359F032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37BDE-4B5D-EB0C-1036-83E92CF2CC77}"/>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5" name="Footer Placeholder 4">
            <a:extLst>
              <a:ext uri="{FF2B5EF4-FFF2-40B4-BE49-F238E27FC236}">
                <a16:creationId xmlns:a16="http://schemas.microsoft.com/office/drawing/2014/main" id="{2175D82B-7CA7-FF49-AEAB-717EA82EE6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17F0E-4986-4068-B254-325142BD2F64}"/>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280842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1DE61-37CF-AA87-7871-B80410F8D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13271-D67B-9EBB-37BD-ECC778EDDD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ADB26-0570-A748-C5DC-0E5788F551A7}"/>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5" name="Footer Placeholder 4">
            <a:extLst>
              <a:ext uri="{FF2B5EF4-FFF2-40B4-BE49-F238E27FC236}">
                <a16:creationId xmlns:a16="http://schemas.microsoft.com/office/drawing/2014/main" id="{337E3740-C265-6745-7085-09FAF65F9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06F6B-DEA7-B156-BFFF-77D0098F132D}"/>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152251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6A18D-9559-A9C2-B3DD-5437EE1543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CA596-7475-F251-E4E2-D59A86E9DE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C0662C-5FEA-21D1-CCA4-1225BE7A8111}"/>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5" name="Footer Placeholder 4">
            <a:extLst>
              <a:ext uri="{FF2B5EF4-FFF2-40B4-BE49-F238E27FC236}">
                <a16:creationId xmlns:a16="http://schemas.microsoft.com/office/drawing/2014/main" id="{5528EF8B-6B97-01AB-3381-B357EEBAC9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3F66E-CEA1-1343-6A55-37B200FF13CA}"/>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249263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0AECD-47CF-3818-C57C-21DF6B6ABE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550FB7-46EE-B39F-CA7E-C6BF52873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85C94B-C321-DE7F-E01D-02866D08B867}"/>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5" name="Footer Placeholder 4">
            <a:extLst>
              <a:ext uri="{FF2B5EF4-FFF2-40B4-BE49-F238E27FC236}">
                <a16:creationId xmlns:a16="http://schemas.microsoft.com/office/drawing/2014/main" id="{6B87F636-2CF1-F087-EC03-61C01D42A8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C5ED2-8544-A640-9206-F35ADFFD2FAB}"/>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252162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36D0D-D4CE-141D-DFBA-72F47A9D5F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604B18-49E2-E53D-8EA6-FDD4A97BEA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EB3A73-5813-05B8-FE56-E498C96328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F967E-B03A-3259-ABED-AEE2ED420B5D}"/>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6" name="Footer Placeholder 5">
            <a:extLst>
              <a:ext uri="{FF2B5EF4-FFF2-40B4-BE49-F238E27FC236}">
                <a16:creationId xmlns:a16="http://schemas.microsoft.com/office/drawing/2014/main" id="{474374CF-B705-C4EF-8D93-1076945139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E8CF2-635F-78BE-09F5-AF96E13550DF}"/>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250484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96A5-5986-131C-90AC-CAD4A3A81B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325E-9D57-1524-6B94-506B4B02CB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4B9A6-A76A-66B1-E63C-24C265C7BC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F6983B-12ED-CB70-4CFD-D22F990474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76865F-FB4B-CB55-B9D6-582E0628E8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5E90A3-620E-A6B6-05D5-05BEEAF08820}"/>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8" name="Footer Placeholder 7">
            <a:extLst>
              <a:ext uri="{FF2B5EF4-FFF2-40B4-BE49-F238E27FC236}">
                <a16:creationId xmlns:a16="http://schemas.microsoft.com/office/drawing/2014/main" id="{999D705A-FE04-A13D-2002-DC01E66059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3A16B4-B834-CFD9-2BD7-C52049A64452}"/>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404368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6956-F34B-4E4E-9F8F-13C9598820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EFF1A9-DE59-B457-365E-72E419B9BD6E}"/>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4" name="Footer Placeholder 3">
            <a:extLst>
              <a:ext uri="{FF2B5EF4-FFF2-40B4-BE49-F238E27FC236}">
                <a16:creationId xmlns:a16="http://schemas.microsoft.com/office/drawing/2014/main" id="{1E69B37E-6698-DC35-FA99-F03CA15E2C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47F692-1A92-4E66-C001-F4A7C1B33E5C}"/>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184822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C837B-A2F8-3167-4467-840B7F474942}"/>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3" name="Footer Placeholder 2">
            <a:extLst>
              <a:ext uri="{FF2B5EF4-FFF2-40B4-BE49-F238E27FC236}">
                <a16:creationId xmlns:a16="http://schemas.microsoft.com/office/drawing/2014/main" id="{59BB39D8-A3CA-ED83-BCED-0D1FD124F7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DCDDE1-C9D7-1691-6B48-7B11727EC171}"/>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207857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064D-60EC-FC13-3597-16E125D3D6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F11CA-10CC-3CED-1F85-47C137108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566E1F-5EF2-609A-D353-57B145657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5CFD8-7643-EF5E-A466-A5A48DD6F4D0}"/>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6" name="Footer Placeholder 5">
            <a:extLst>
              <a:ext uri="{FF2B5EF4-FFF2-40B4-BE49-F238E27FC236}">
                <a16:creationId xmlns:a16="http://schemas.microsoft.com/office/drawing/2014/main" id="{64EBD960-BDE0-3B75-A760-4AE339C4B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2B995-204F-1818-F27B-C084112A4FA9}"/>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4269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F5D7-201C-F2D6-CA0F-C7E67C26C6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4FF96A-F37E-276E-A985-288483C6A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A37C44-008F-D383-E6C9-41EA1C9427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74A4C-7B7A-B000-5E05-00B1CF64B37D}"/>
              </a:ext>
            </a:extLst>
          </p:cNvPr>
          <p:cNvSpPr>
            <a:spLocks noGrp="1"/>
          </p:cNvSpPr>
          <p:nvPr>
            <p:ph type="dt" sz="half" idx="10"/>
          </p:nvPr>
        </p:nvSpPr>
        <p:spPr/>
        <p:txBody>
          <a:bodyPr/>
          <a:lstStyle/>
          <a:p>
            <a:fld id="{8A3FE68F-680C-AF4E-8BA2-494E76A1FF7C}" type="datetimeFigureOut">
              <a:rPr lang="en-US" smtClean="0"/>
              <a:t>12/6/22</a:t>
            </a:fld>
            <a:endParaRPr lang="en-US"/>
          </a:p>
        </p:txBody>
      </p:sp>
      <p:sp>
        <p:nvSpPr>
          <p:cNvPr id="6" name="Footer Placeholder 5">
            <a:extLst>
              <a:ext uri="{FF2B5EF4-FFF2-40B4-BE49-F238E27FC236}">
                <a16:creationId xmlns:a16="http://schemas.microsoft.com/office/drawing/2014/main" id="{435BC9E3-3C4B-031F-FF65-CC6E486A1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93B9F-6497-B755-26C0-9D89F229207E}"/>
              </a:ext>
            </a:extLst>
          </p:cNvPr>
          <p:cNvSpPr>
            <a:spLocks noGrp="1"/>
          </p:cNvSpPr>
          <p:nvPr>
            <p:ph type="sldNum" sz="quarter" idx="12"/>
          </p:nvPr>
        </p:nvSpPr>
        <p:spPr/>
        <p:txBody>
          <a:bodyPr/>
          <a:lstStyle/>
          <a:p>
            <a:fld id="{A178CD16-3CD5-3941-8DD6-B672A1C166A5}" type="slidenum">
              <a:rPr lang="en-US" smtClean="0"/>
              <a:t>‹#›</a:t>
            </a:fld>
            <a:endParaRPr lang="en-US"/>
          </a:p>
        </p:txBody>
      </p:sp>
    </p:spTree>
    <p:extLst>
      <p:ext uri="{BB962C8B-B14F-4D97-AF65-F5344CB8AC3E}">
        <p14:creationId xmlns:p14="http://schemas.microsoft.com/office/powerpoint/2010/main" val="1164006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0FF38A-6094-68B3-28D9-4CC3A0D20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5ECEEB-370D-7746-9521-B90C77E21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CECD8-B975-00B1-E1F5-D00E2014C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3FE68F-680C-AF4E-8BA2-494E76A1FF7C}" type="datetimeFigureOut">
              <a:rPr lang="en-US" smtClean="0"/>
              <a:t>12/6/22</a:t>
            </a:fld>
            <a:endParaRPr lang="en-US"/>
          </a:p>
        </p:txBody>
      </p:sp>
      <p:sp>
        <p:nvSpPr>
          <p:cNvPr id="5" name="Footer Placeholder 4">
            <a:extLst>
              <a:ext uri="{FF2B5EF4-FFF2-40B4-BE49-F238E27FC236}">
                <a16:creationId xmlns:a16="http://schemas.microsoft.com/office/drawing/2014/main" id="{72163210-98E2-C2F4-8D90-431CFFAEC7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B69915-AC24-FF42-FE8C-3DD5D7E85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8CD16-3CD5-3941-8DD6-B672A1C166A5}" type="slidenum">
              <a:rPr lang="en-US" smtClean="0"/>
              <a:t>‹#›</a:t>
            </a:fld>
            <a:endParaRPr lang="en-US"/>
          </a:p>
        </p:txBody>
      </p:sp>
    </p:spTree>
    <p:extLst>
      <p:ext uri="{BB962C8B-B14F-4D97-AF65-F5344CB8AC3E}">
        <p14:creationId xmlns:p14="http://schemas.microsoft.com/office/powerpoint/2010/main" val="1287712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9.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creativecommons.org/licenses/by-nc-sa/3.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podfeet.com/blog/2018/02/discord/" TargetMode="External"/><Relationship Id="rId5" Type="http://schemas.openxmlformats.org/officeDocument/2006/relationships/image" Target="../media/image7.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emf"/><Relationship Id="rId7"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image" Target="../media/image2.emf"/><Relationship Id="rId9" Type="http://schemas.openxmlformats.org/officeDocument/2006/relationships/slide" Target="slide20.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2.emf"/><Relationship Id="rId7" Type="http://schemas.openxmlformats.org/officeDocument/2006/relationships/slide" Target="slide28.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slide" Target="slide24.xml"/><Relationship Id="rId5" Type="http://schemas.openxmlformats.org/officeDocument/2006/relationships/slide" Target="slide13.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emf"/><Relationship Id="rId7" Type="http://schemas.openxmlformats.org/officeDocument/2006/relationships/slide" Target="slide2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image" Target="../media/image2.emf"/><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creativecommons.org/licenses/by-nc-sa/3.0/"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podfeet.com/blog/2018/02/discord/" TargetMode="External"/><Relationship Id="rId5" Type="http://schemas.openxmlformats.org/officeDocument/2006/relationships/image" Target="../media/image7.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emf"/><Relationship Id="rId7" Type="http://schemas.openxmlformats.org/officeDocument/2006/relationships/slide" Target="slide2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image" Target="../media/image2.emf"/><Relationship Id="rId9" Type="http://schemas.openxmlformats.org/officeDocument/2006/relationships/slide" Target="slide20.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creativecommons.org/licenses/by/3.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bjorl.org/en-assessment-facial-analysis-measurements-by-articulo-S1808869418303161" TargetMode="External"/><Relationship Id="rId5" Type="http://schemas.openxmlformats.org/officeDocument/2006/relationships/image" Target="../media/image10.jpe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emf"/><Relationship Id="rId7" Type="http://schemas.openxmlformats.org/officeDocument/2006/relationships/slide" Target="slide2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image" Target="../media/image2.emf"/><Relationship Id="rId9" Type="http://schemas.openxmlformats.org/officeDocument/2006/relationships/slide" Target="slide20.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image" Target="../media/image1.emf"/><Relationship Id="rId7" Type="http://schemas.openxmlformats.org/officeDocument/2006/relationships/slide" Target="slide2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7.xml"/><Relationship Id="rId4" Type="http://schemas.openxmlformats.org/officeDocument/2006/relationships/image" Target="../media/image2.emf"/><Relationship Id="rId9" Type="http://schemas.openxmlformats.org/officeDocument/2006/relationships/slide" Target="slide2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lobostudio/5545379689"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6A82DD7-6C6C-B88E-2739-0D72BA4A25E1}"/>
              </a:ext>
            </a:extLst>
          </p:cNvPr>
          <p:cNvSpPr/>
          <p:nvPr/>
        </p:nvSpPr>
        <p:spPr>
          <a:xfrm>
            <a:off x="881191" y="1275597"/>
            <a:ext cx="2442776" cy="244277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7655231-1E13-3FD6-A94A-C5BDB70330BE}"/>
              </a:ext>
            </a:extLst>
          </p:cNvPr>
          <p:cNvSpPr>
            <a:spLocks noGrp="1"/>
          </p:cNvSpPr>
          <p:nvPr>
            <p:ph type="subTitle" idx="1"/>
          </p:nvPr>
        </p:nvSpPr>
        <p:spPr>
          <a:xfrm>
            <a:off x="308919" y="5937703"/>
            <a:ext cx="9144000" cy="586946"/>
          </a:xfrm>
        </p:spPr>
        <p:txBody>
          <a:bodyPr/>
          <a:lstStyle/>
          <a:p>
            <a:pPr algn="l"/>
            <a:r>
              <a:rPr lang="en-US" dirty="0">
                <a:solidFill>
                  <a:schemeClr val="bg1"/>
                </a:solidFill>
                <a:latin typeface="Coax" pitchFamily="2" charset="77"/>
              </a:rPr>
              <a:t>EDIT 730 TSCLE Final Project | Dec 2022 | Sid Yi </a:t>
            </a:r>
            <a:endParaRPr lang="en-US" dirty="0"/>
          </a:p>
        </p:txBody>
      </p:sp>
      <p:pic>
        <p:nvPicPr>
          <p:cNvPr id="5" name="Picture 4">
            <a:extLst>
              <a:ext uri="{FF2B5EF4-FFF2-40B4-BE49-F238E27FC236}">
                <a16:creationId xmlns:a16="http://schemas.microsoft.com/office/drawing/2014/main" id="{746FB1B2-1C71-1101-0DE1-1427F22CF7CE}"/>
              </a:ext>
            </a:extLst>
          </p:cNvPr>
          <p:cNvPicPr>
            <a:picLocks noChangeAspect="1"/>
          </p:cNvPicPr>
          <p:nvPr/>
        </p:nvPicPr>
        <p:blipFill>
          <a:blip r:embed="rId3"/>
          <a:stretch>
            <a:fillRect/>
          </a:stretch>
        </p:blipFill>
        <p:spPr>
          <a:xfrm>
            <a:off x="3620531" y="1135816"/>
            <a:ext cx="6895070" cy="1970020"/>
          </a:xfrm>
          <a:prstGeom prst="rect">
            <a:avLst/>
          </a:prstGeom>
        </p:spPr>
      </p:pic>
      <p:sp>
        <p:nvSpPr>
          <p:cNvPr id="6" name="TextBox 5">
            <a:extLst>
              <a:ext uri="{FF2B5EF4-FFF2-40B4-BE49-F238E27FC236}">
                <a16:creationId xmlns:a16="http://schemas.microsoft.com/office/drawing/2014/main" id="{2F0AB148-0178-394E-7E19-4F784AEA1CBC}"/>
              </a:ext>
            </a:extLst>
          </p:cNvPr>
          <p:cNvSpPr txBox="1"/>
          <p:nvPr/>
        </p:nvSpPr>
        <p:spPr>
          <a:xfrm>
            <a:off x="3496965" y="3208980"/>
            <a:ext cx="6437869" cy="646331"/>
          </a:xfrm>
          <a:prstGeom prst="rect">
            <a:avLst/>
          </a:prstGeom>
          <a:noFill/>
        </p:spPr>
        <p:txBody>
          <a:bodyPr wrap="square" rtlCol="0">
            <a:spAutoFit/>
          </a:bodyPr>
          <a:lstStyle/>
          <a:p>
            <a:r>
              <a:rPr lang="en-US" sz="3600" dirty="0">
                <a:solidFill>
                  <a:schemeClr val="bg1"/>
                </a:solidFill>
                <a:latin typeface="Helvetica Light" panose="020B0403020202020204" pitchFamily="34" charset="0"/>
              </a:rPr>
              <a:t>Instructional Prototype</a:t>
            </a:r>
          </a:p>
        </p:txBody>
      </p:sp>
      <p:pic>
        <p:nvPicPr>
          <p:cNvPr id="8" name="Picture 7">
            <a:extLst>
              <a:ext uri="{FF2B5EF4-FFF2-40B4-BE49-F238E27FC236}">
                <a16:creationId xmlns:a16="http://schemas.microsoft.com/office/drawing/2014/main" id="{68D1A6CB-6122-E4CA-1D24-23B068844895}"/>
              </a:ext>
            </a:extLst>
          </p:cNvPr>
          <p:cNvPicPr>
            <a:picLocks noChangeAspect="1"/>
          </p:cNvPicPr>
          <p:nvPr/>
        </p:nvPicPr>
        <p:blipFill>
          <a:blip r:embed="rId4"/>
          <a:stretch>
            <a:fillRect/>
          </a:stretch>
        </p:blipFill>
        <p:spPr>
          <a:xfrm>
            <a:off x="941431" y="1337727"/>
            <a:ext cx="2346554" cy="2346554"/>
          </a:xfrm>
          <a:prstGeom prst="rect">
            <a:avLst/>
          </a:prstGeom>
        </p:spPr>
      </p:pic>
      <p:sp>
        <p:nvSpPr>
          <p:cNvPr id="10" name="Rounded Rectangle 9">
            <a:hlinkClick r:id="rId5" action="ppaction://hlinksldjump"/>
            <a:extLst>
              <a:ext uri="{FF2B5EF4-FFF2-40B4-BE49-F238E27FC236}">
                <a16:creationId xmlns:a16="http://schemas.microsoft.com/office/drawing/2014/main" id="{F634D588-F093-03D0-D3EF-160A8F0A6DAD}"/>
              </a:ext>
            </a:extLst>
          </p:cNvPr>
          <p:cNvSpPr/>
          <p:nvPr/>
        </p:nvSpPr>
        <p:spPr>
          <a:xfrm>
            <a:off x="8839201" y="5876735"/>
            <a:ext cx="2928257" cy="646331"/>
          </a:xfrm>
          <a:prstGeom prst="roundRect">
            <a:avLst/>
          </a:prstGeom>
          <a:ln>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Helvetica Light" panose="020B0403020202020204" pitchFamily="34" charset="0"/>
              </a:rPr>
              <a:t>Skip to start of prototype</a:t>
            </a:r>
          </a:p>
        </p:txBody>
      </p:sp>
    </p:spTree>
    <p:extLst>
      <p:ext uri="{BB962C8B-B14F-4D97-AF65-F5344CB8AC3E}">
        <p14:creationId xmlns:p14="http://schemas.microsoft.com/office/powerpoint/2010/main" val="1100082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5DE572-42A0-C41F-DFB7-C1182B6CED3D}"/>
              </a:ext>
            </a:extLst>
          </p:cNvPr>
          <p:cNvPicPr>
            <a:picLocks noChangeAspect="1"/>
          </p:cNvPicPr>
          <p:nvPr/>
        </p:nvPicPr>
        <p:blipFill>
          <a:blip r:embed="rId3"/>
          <a:stretch>
            <a:fillRect/>
          </a:stretch>
        </p:blipFill>
        <p:spPr>
          <a:xfrm>
            <a:off x="2077946" y="353255"/>
            <a:ext cx="4018054" cy="1148015"/>
          </a:xfrm>
          <a:prstGeom prst="rect">
            <a:avLst/>
          </a:prstGeom>
        </p:spPr>
      </p:pic>
      <p:sp>
        <p:nvSpPr>
          <p:cNvPr id="6" name="TextBox 5">
            <a:extLst>
              <a:ext uri="{FF2B5EF4-FFF2-40B4-BE49-F238E27FC236}">
                <a16:creationId xmlns:a16="http://schemas.microsoft.com/office/drawing/2014/main" id="{E36CC398-FFD8-266D-EFFB-85CF337BDB9A}"/>
              </a:ext>
            </a:extLst>
          </p:cNvPr>
          <p:cNvSpPr txBox="1"/>
          <p:nvPr/>
        </p:nvSpPr>
        <p:spPr>
          <a:xfrm>
            <a:off x="2270331" y="1501270"/>
            <a:ext cx="2480089" cy="369332"/>
          </a:xfrm>
          <a:prstGeom prst="rect">
            <a:avLst/>
          </a:prstGeom>
          <a:noFill/>
        </p:spPr>
        <p:txBody>
          <a:bodyPr wrap="square" rtlCol="0">
            <a:spAutoFit/>
          </a:bodyPr>
          <a:lstStyle/>
          <a:p>
            <a:r>
              <a:rPr lang="en-US" dirty="0">
                <a:solidFill>
                  <a:schemeClr val="bg1"/>
                </a:solidFill>
                <a:latin typeface="Helvetica Light" panose="020B0403020202020204" pitchFamily="34" charset="0"/>
              </a:rPr>
              <a:t>Instructional Prototype</a:t>
            </a:r>
          </a:p>
        </p:txBody>
      </p:sp>
      <p:grpSp>
        <p:nvGrpSpPr>
          <p:cNvPr id="9" name="Group 8">
            <a:extLst>
              <a:ext uri="{FF2B5EF4-FFF2-40B4-BE49-F238E27FC236}">
                <a16:creationId xmlns:a16="http://schemas.microsoft.com/office/drawing/2014/main" id="{864F7687-DF37-6021-1A06-7EBA8675DF00}"/>
              </a:ext>
            </a:extLst>
          </p:cNvPr>
          <p:cNvGrpSpPr/>
          <p:nvPr/>
        </p:nvGrpSpPr>
        <p:grpSpPr>
          <a:xfrm>
            <a:off x="392318" y="353255"/>
            <a:ext cx="1423511" cy="1423511"/>
            <a:chOff x="392318" y="314348"/>
            <a:chExt cx="1423511" cy="1423511"/>
          </a:xfrm>
        </p:grpSpPr>
        <p:sp>
          <p:nvSpPr>
            <p:cNvPr id="4" name="Oval 3">
              <a:extLst>
                <a:ext uri="{FF2B5EF4-FFF2-40B4-BE49-F238E27FC236}">
                  <a16:creationId xmlns:a16="http://schemas.microsoft.com/office/drawing/2014/main" id="{08C4FD73-7FF9-83E0-5DED-BF324987BEFD}"/>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779CA7F-142A-B300-F382-CE3C098075C0}"/>
                </a:ext>
              </a:extLst>
            </p:cNvPr>
            <p:cNvPicPr>
              <a:picLocks noChangeAspect="1"/>
            </p:cNvPicPr>
            <p:nvPr/>
          </p:nvPicPr>
          <p:blipFill>
            <a:blip r:embed="rId4"/>
            <a:stretch>
              <a:fillRect/>
            </a:stretch>
          </p:blipFill>
          <p:spPr>
            <a:xfrm>
              <a:off x="420355" y="342385"/>
              <a:ext cx="1367438" cy="1367438"/>
            </a:xfrm>
            <a:prstGeom prst="rect">
              <a:avLst/>
            </a:prstGeom>
          </p:spPr>
        </p:pic>
      </p:grpSp>
      <p:sp>
        <p:nvSpPr>
          <p:cNvPr id="8" name="Rounded Rectangle 7">
            <a:extLst>
              <a:ext uri="{FF2B5EF4-FFF2-40B4-BE49-F238E27FC236}">
                <a16:creationId xmlns:a16="http://schemas.microsoft.com/office/drawing/2014/main" id="{FE9243AC-C32B-2404-7449-AF6BCF0C4CA2}"/>
              </a:ext>
            </a:extLst>
          </p:cNvPr>
          <p:cNvSpPr/>
          <p:nvPr/>
        </p:nvSpPr>
        <p:spPr>
          <a:xfrm>
            <a:off x="247185" y="2077430"/>
            <a:ext cx="11697629" cy="4438185"/>
          </a:xfrm>
          <a:prstGeom prst="round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D5B21D3-2FFA-D688-D50E-CC134F00E189}"/>
              </a:ext>
            </a:extLst>
          </p:cNvPr>
          <p:cNvGrpSpPr/>
          <p:nvPr/>
        </p:nvGrpSpPr>
        <p:grpSpPr>
          <a:xfrm>
            <a:off x="1905000" y="2376552"/>
            <a:ext cx="2424048" cy="2424048"/>
            <a:chOff x="392318" y="314348"/>
            <a:chExt cx="1423511" cy="1423511"/>
          </a:xfrm>
        </p:grpSpPr>
        <p:sp>
          <p:nvSpPr>
            <p:cNvPr id="11" name="Oval 10">
              <a:extLst>
                <a:ext uri="{FF2B5EF4-FFF2-40B4-BE49-F238E27FC236}">
                  <a16:creationId xmlns:a16="http://schemas.microsoft.com/office/drawing/2014/main" id="{652B3A29-B820-6C53-4B32-655651179F89}"/>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D8DF1A4-4200-CAC5-73F3-E22182A0A9CC}"/>
                </a:ext>
              </a:extLst>
            </p:cNvPr>
            <p:cNvPicPr>
              <a:picLocks noChangeAspect="1"/>
            </p:cNvPicPr>
            <p:nvPr/>
          </p:nvPicPr>
          <p:blipFill>
            <a:blip r:embed="rId4"/>
            <a:stretch>
              <a:fillRect/>
            </a:stretch>
          </p:blipFill>
          <p:spPr>
            <a:xfrm>
              <a:off x="420355" y="342385"/>
              <a:ext cx="1367438" cy="1367438"/>
            </a:xfrm>
            <a:prstGeom prst="rect">
              <a:avLst/>
            </a:prstGeom>
          </p:spPr>
        </p:pic>
      </p:grpSp>
      <p:pic>
        <p:nvPicPr>
          <p:cNvPr id="14" name="Picture 13" descr="Icon&#10;&#10;Description automatically generated">
            <a:extLst>
              <a:ext uri="{FF2B5EF4-FFF2-40B4-BE49-F238E27FC236}">
                <a16:creationId xmlns:a16="http://schemas.microsoft.com/office/drawing/2014/main" id="{736A8593-0F58-AEDD-786B-9F23FC15C2D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464995" y="2201847"/>
            <a:ext cx="2774262" cy="2774262"/>
          </a:xfrm>
          <a:prstGeom prst="rect">
            <a:avLst/>
          </a:prstGeom>
        </p:spPr>
      </p:pic>
      <p:sp>
        <p:nvSpPr>
          <p:cNvPr id="15" name="TextBox 14">
            <a:extLst>
              <a:ext uri="{FF2B5EF4-FFF2-40B4-BE49-F238E27FC236}">
                <a16:creationId xmlns:a16="http://schemas.microsoft.com/office/drawing/2014/main" id="{412D21C0-C784-E532-E8A6-71E5E70B3233}"/>
              </a:ext>
            </a:extLst>
          </p:cNvPr>
          <p:cNvSpPr txBox="1"/>
          <p:nvPr/>
        </p:nvSpPr>
        <p:spPr>
          <a:xfrm>
            <a:off x="8425543" y="6184178"/>
            <a:ext cx="3668112" cy="230832"/>
          </a:xfrm>
          <a:prstGeom prst="rect">
            <a:avLst/>
          </a:prstGeom>
          <a:noFill/>
        </p:spPr>
        <p:txBody>
          <a:bodyPr wrap="square" rtlCol="0">
            <a:spAutoFit/>
          </a:bodyPr>
          <a:lstStyle/>
          <a:p>
            <a:r>
              <a:rPr lang="en-US" sz="900" dirty="0">
                <a:hlinkClick r:id="rId6" tooltip="https://www.podfeet.com/blog/2018/02/discord/"/>
              </a:rPr>
              <a:t>This Photo</a:t>
            </a:r>
            <a:r>
              <a:rPr lang="en-US" sz="900" dirty="0"/>
              <a:t> by Unknown Author is licensed under </a:t>
            </a:r>
            <a:r>
              <a:rPr lang="en-US" sz="900" dirty="0">
                <a:hlinkClick r:id="rId7" tooltip="https://creativecommons.org/licenses/by-nc-sa/3.0/"/>
              </a:rPr>
              <a:t>CC BY-SA-NC</a:t>
            </a:r>
            <a:endParaRPr lang="en-US" sz="900" dirty="0"/>
          </a:p>
        </p:txBody>
      </p:sp>
      <p:sp>
        <p:nvSpPr>
          <p:cNvPr id="16" name="TextBox 15">
            <a:extLst>
              <a:ext uri="{FF2B5EF4-FFF2-40B4-BE49-F238E27FC236}">
                <a16:creationId xmlns:a16="http://schemas.microsoft.com/office/drawing/2014/main" id="{F2B95470-3B9A-1388-42EA-7289F7FD4C20}"/>
              </a:ext>
            </a:extLst>
          </p:cNvPr>
          <p:cNvSpPr txBox="1"/>
          <p:nvPr/>
        </p:nvSpPr>
        <p:spPr>
          <a:xfrm>
            <a:off x="1328057" y="4945580"/>
            <a:ext cx="4038600" cy="1077218"/>
          </a:xfrm>
          <a:prstGeom prst="rect">
            <a:avLst/>
          </a:prstGeom>
          <a:noFill/>
        </p:spPr>
        <p:txBody>
          <a:bodyPr wrap="square" rtlCol="0">
            <a:spAutoFit/>
          </a:bodyPr>
          <a:lstStyle/>
          <a:p>
            <a:pPr algn="ctr"/>
            <a:r>
              <a:rPr lang="en-US" sz="3200" dirty="0">
                <a:latin typeface="Coax" pitchFamily="2" charset="77"/>
              </a:rPr>
              <a:t>Launch Learning Platform</a:t>
            </a:r>
          </a:p>
        </p:txBody>
      </p:sp>
      <p:sp>
        <p:nvSpPr>
          <p:cNvPr id="17" name="TextBox 16">
            <a:extLst>
              <a:ext uri="{FF2B5EF4-FFF2-40B4-BE49-F238E27FC236}">
                <a16:creationId xmlns:a16="http://schemas.microsoft.com/office/drawing/2014/main" id="{DEF247C8-BBC3-3ABE-55E9-C0A0AF7A93E2}"/>
              </a:ext>
            </a:extLst>
          </p:cNvPr>
          <p:cNvSpPr txBox="1"/>
          <p:nvPr/>
        </p:nvSpPr>
        <p:spPr>
          <a:xfrm>
            <a:off x="6936083" y="4973696"/>
            <a:ext cx="4038600" cy="1077218"/>
          </a:xfrm>
          <a:prstGeom prst="rect">
            <a:avLst/>
          </a:prstGeom>
          <a:noFill/>
        </p:spPr>
        <p:txBody>
          <a:bodyPr wrap="square" rtlCol="0">
            <a:spAutoFit/>
          </a:bodyPr>
          <a:lstStyle/>
          <a:p>
            <a:pPr algn="ctr"/>
            <a:r>
              <a:rPr lang="en-US" sz="3200" dirty="0">
                <a:latin typeface="Coax" pitchFamily="2" charset="77"/>
              </a:rPr>
              <a:t>Launch Discord Server</a:t>
            </a:r>
          </a:p>
        </p:txBody>
      </p:sp>
    </p:spTree>
    <p:extLst>
      <p:ext uri="{BB962C8B-B14F-4D97-AF65-F5344CB8AC3E}">
        <p14:creationId xmlns:p14="http://schemas.microsoft.com/office/powerpoint/2010/main" val="293891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3DFC-F821-8D2A-6004-4CDD29CFCD4E}"/>
              </a:ext>
            </a:extLst>
          </p:cNvPr>
          <p:cNvSpPr>
            <a:spLocks noGrp="1"/>
          </p:cNvSpPr>
          <p:nvPr>
            <p:ph type="title"/>
          </p:nvPr>
        </p:nvSpPr>
        <p:spPr>
          <a:xfrm>
            <a:off x="838200" y="256265"/>
            <a:ext cx="10515600" cy="941161"/>
          </a:xfrm>
        </p:spPr>
        <p:txBody>
          <a:bodyPr/>
          <a:lstStyle/>
          <a:p>
            <a:r>
              <a:rPr lang="en-US" dirty="0">
                <a:solidFill>
                  <a:schemeClr val="bg1"/>
                </a:solidFill>
                <a:latin typeface="Coax" pitchFamily="2" charset="77"/>
              </a:rPr>
              <a:t>Discord Server Example</a:t>
            </a:r>
          </a:p>
        </p:txBody>
      </p:sp>
      <p:pic>
        <p:nvPicPr>
          <p:cNvPr id="5" name="Content Placeholder 4" descr="Text&#10;&#10;Description automatically generated">
            <a:extLst>
              <a:ext uri="{FF2B5EF4-FFF2-40B4-BE49-F238E27FC236}">
                <a16:creationId xmlns:a16="http://schemas.microsoft.com/office/drawing/2014/main" id="{26350B77-1E81-D581-3409-6429804A7EF7}"/>
              </a:ext>
            </a:extLst>
          </p:cNvPr>
          <p:cNvPicPr>
            <a:picLocks noGrp="1" noChangeAspect="1"/>
          </p:cNvPicPr>
          <p:nvPr>
            <p:ph idx="1"/>
          </p:nvPr>
        </p:nvPicPr>
        <p:blipFill>
          <a:blip r:embed="rId3"/>
          <a:stretch>
            <a:fillRect/>
          </a:stretch>
        </p:blipFill>
        <p:spPr>
          <a:xfrm>
            <a:off x="1698171" y="1141434"/>
            <a:ext cx="8795657" cy="5460301"/>
          </a:xfrm>
        </p:spPr>
      </p:pic>
    </p:spTree>
    <p:extLst>
      <p:ext uri="{BB962C8B-B14F-4D97-AF65-F5344CB8AC3E}">
        <p14:creationId xmlns:p14="http://schemas.microsoft.com/office/powerpoint/2010/main" val="326756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15" name="Rounded Rectangle 14">
            <a:hlinkClick r:id="rId5" action="ppaction://hlinksldjump"/>
            <a:extLst>
              <a:ext uri="{FF2B5EF4-FFF2-40B4-BE49-F238E27FC236}">
                <a16:creationId xmlns:a16="http://schemas.microsoft.com/office/drawing/2014/main" id="{E175B59D-FED4-7076-B6E9-264DBED764CD}"/>
              </a:ext>
            </a:extLst>
          </p:cNvPr>
          <p:cNvSpPr/>
          <p:nvPr/>
        </p:nvSpPr>
        <p:spPr>
          <a:xfrm>
            <a:off x="2448270"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2. Terminology</a:t>
            </a:r>
          </a:p>
        </p:txBody>
      </p:sp>
      <p:sp>
        <p:nvSpPr>
          <p:cNvPr id="16" name="Rounded Rectangle 15">
            <a:hlinkClick r:id="rId6" action="ppaction://hlinksldjump"/>
            <a:extLst>
              <a:ext uri="{FF2B5EF4-FFF2-40B4-BE49-F238E27FC236}">
                <a16:creationId xmlns:a16="http://schemas.microsoft.com/office/drawing/2014/main" id="{1B0B92EA-D94E-4350-868C-2066ADFD641D}"/>
              </a:ext>
            </a:extLst>
          </p:cNvPr>
          <p:cNvSpPr/>
          <p:nvPr/>
        </p:nvSpPr>
        <p:spPr>
          <a:xfrm>
            <a:off x="4160366" y="1979281"/>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1. Introduction</a:t>
            </a:r>
          </a:p>
        </p:txBody>
      </p:sp>
      <p:sp>
        <p:nvSpPr>
          <p:cNvPr id="17" name="Rounded Rectangle 16">
            <a:hlinkClick r:id="rId7" action="ppaction://hlinksldjump"/>
            <a:extLst>
              <a:ext uri="{FF2B5EF4-FFF2-40B4-BE49-F238E27FC236}">
                <a16:creationId xmlns:a16="http://schemas.microsoft.com/office/drawing/2014/main" id="{453FA0FB-2060-E4E4-BD60-E19C49AB3980}"/>
              </a:ext>
            </a:extLst>
          </p:cNvPr>
          <p:cNvSpPr/>
          <p:nvPr/>
        </p:nvSpPr>
        <p:spPr>
          <a:xfrm>
            <a:off x="244042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4. Facial Mapping</a:t>
            </a:r>
          </a:p>
        </p:txBody>
      </p:sp>
      <p:sp>
        <p:nvSpPr>
          <p:cNvPr id="18" name="Rounded Rectangle 17">
            <a:hlinkClick r:id="rId8" action="ppaction://hlinksldjump"/>
            <a:extLst>
              <a:ext uri="{FF2B5EF4-FFF2-40B4-BE49-F238E27FC236}">
                <a16:creationId xmlns:a16="http://schemas.microsoft.com/office/drawing/2014/main" id="{97DEF66E-71BE-6ABF-D594-AC650EC6D294}"/>
              </a:ext>
            </a:extLst>
          </p:cNvPr>
          <p:cNvSpPr/>
          <p:nvPr/>
        </p:nvSpPr>
        <p:spPr>
          <a:xfrm>
            <a:off x="591093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5. Make your Studio Inclusive</a:t>
            </a:r>
          </a:p>
        </p:txBody>
      </p:sp>
      <p:sp>
        <p:nvSpPr>
          <p:cNvPr id="19" name="Rounded Rectangle 18">
            <a:hlinkClick r:id="rId9" action="ppaction://hlinksldjump"/>
            <a:extLst>
              <a:ext uri="{FF2B5EF4-FFF2-40B4-BE49-F238E27FC236}">
                <a16:creationId xmlns:a16="http://schemas.microsoft.com/office/drawing/2014/main" id="{DE69A6B3-8F07-C356-2293-30E9008B4D22}"/>
              </a:ext>
            </a:extLst>
          </p:cNvPr>
          <p:cNvSpPr/>
          <p:nvPr/>
        </p:nvSpPr>
        <p:spPr>
          <a:xfrm>
            <a:off x="5910935"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3. Bedside Manner</a:t>
            </a:r>
          </a:p>
        </p:txBody>
      </p:sp>
    </p:spTree>
    <p:extLst>
      <p:ext uri="{BB962C8B-B14F-4D97-AF65-F5344CB8AC3E}">
        <p14:creationId xmlns:p14="http://schemas.microsoft.com/office/powerpoint/2010/main" val="271660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838200" y="2047518"/>
            <a:ext cx="2471058" cy="523220"/>
          </a:xfrm>
          <a:prstGeom prst="rect">
            <a:avLst/>
          </a:prstGeom>
          <a:noFill/>
        </p:spPr>
        <p:txBody>
          <a:bodyPr wrap="square" rtlCol="0">
            <a:spAutoFit/>
          </a:bodyPr>
          <a:lstStyle/>
          <a:p>
            <a:r>
              <a:rPr lang="en-US" sz="2800" dirty="0">
                <a:latin typeface="Coax" pitchFamily="2" charset="77"/>
              </a:rPr>
              <a:t>Introduction</a:t>
            </a:r>
          </a:p>
        </p:txBody>
      </p:sp>
      <p:sp>
        <p:nvSpPr>
          <p:cNvPr id="17" name="TextBox 16">
            <a:extLst>
              <a:ext uri="{FF2B5EF4-FFF2-40B4-BE49-F238E27FC236}">
                <a16:creationId xmlns:a16="http://schemas.microsoft.com/office/drawing/2014/main" id="{2055707F-5D3B-7450-99A5-5152DC936550}"/>
              </a:ext>
            </a:extLst>
          </p:cNvPr>
          <p:cNvSpPr txBox="1"/>
          <p:nvPr/>
        </p:nvSpPr>
        <p:spPr>
          <a:xfrm>
            <a:off x="685800" y="2815205"/>
            <a:ext cx="10211435" cy="2262158"/>
          </a:xfrm>
          <a:prstGeom prst="rect">
            <a:avLst/>
          </a:prstGeom>
          <a:noFill/>
        </p:spPr>
        <p:txBody>
          <a:bodyPr wrap="square" rtlCol="0">
            <a:spAutoFit/>
          </a:bodyPr>
          <a:lstStyle/>
          <a:p>
            <a:r>
              <a:rPr lang="en-US" dirty="0">
                <a:latin typeface="Helvetica Light" panose="020B0403020202020204" pitchFamily="34" charset="0"/>
              </a:rPr>
              <a:t>Gender- affirming tattoos are an important service to those in transition and can often be a more affordable and attainable transitional tool for transgender individuals.</a:t>
            </a:r>
          </a:p>
          <a:p>
            <a:pPr marL="466992" marR="107709" indent="-6388" rtl="0">
              <a:spcBef>
                <a:spcPts val="1752"/>
              </a:spcBef>
              <a:spcAft>
                <a:spcPts val="0"/>
              </a:spcAft>
            </a:pPr>
            <a:r>
              <a:rPr lang="en-US" sz="1800" u="none" strike="noStrike" dirty="0">
                <a:solidFill>
                  <a:srgbClr val="000000"/>
                </a:solidFill>
                <a:effectLst/>
                <a:latin typeface="Helvetica Light" panose="020B0403020202020204" pitchFamily="34" charset="0"/>
              </a:rPr>
              <a:t>PMU in Transition is here to help you </a:t>
            </a:r>
            <a:r>
              <a:rPr lang="en-US" sz="1800" b="1" u="none" strike="noStrike" dirty="0">
                <a:solidFill>
                  <a:srgbClr val="000000"/>
                </a:solidFill>
                <a:effectLst/>
                <a:latin typeface="HELVETICA LIGHT" panose="020B0403020202020204" pitchFamily="34" charset="0"/>
              </a:rPr>
              <a:t>bridge the gap with the social aspects of working with gender expansive folks </a:t>
            </a:r>
            <a:r>
              <a:rPr lang="en-US" sz="1800" u="none" strike="noStrike" dirty="0">
                <a:solidFill>
                  <a:srgbClr val="000000"/>
                </a:solidFill>
                <a:effectLst/>
                <a:latin typeface="Helvetica Light" panose="020B0403020202020204" pitchFamily="34" charset="0"/>
              </a:rPr>
              <a:t>that are not covered in technical tattoo training to ensure the best possible experience for current and future clients seeking gender-affirming services. </a:t>
            </a:r>
            <a:endParaRPr lang="en-US" dirty="0">
              <a:effectLst/>
              <a:latin typeface="Helvetica Light" panose="020B0403020202020204" pitchFamily="34" charset="0"/>
            </a:endParaRPr>
          </a:p>
          <a:p>
            <a:br>
              <a:rPr lang="en-US" dirty="0"/>
            </a:br>
            <a:endParaRPr lang="en-US" dirty="0"/>
          </a:p>
        </p:txBody>
      </p:sp>
      <p:sp>
        <p:nvSpPr>
          <p:cNvPr id="18" name="Rounded Rectangle 17">
            <a:extLst>
              <a:ext uri="{FF2B5EF4-FFF2-40B4-BE49-F238E27FC236}">
                <a16:creationId xmlns:a16="http://schemas.microsoft.com/office/drawing/2014/main" id="{7343D402-479E-6CE7-B771-AD605F900CD6}"/>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9" name="Rounded Rectangle 18">
            <a:hlinkClick r:id="" action="ppaction://hlinkshowjump?jump=previousslide"/>
            <a:extLst>
              <a:ext uri="{FF2B5EF4-FFF2-40B4-BE49-F238E27FC236}">
                <a16:creationId xmlns:a16="http://schemas.microsoft.com/office/drawing/2014/main" id="{7A87E824-D07D-46AC-3111-B1063590FCB7}"/>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3917660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F1863A6-CAEE-64E7-A43E-EAEBEAB6C897}"/>
              </a:ext>
            </a:extLst>
          </p:cNvPr>
          <p:cNvSpPr txBox="1"/>
          <p:nvPr/>
        </p:nvSpPr>
        <p:spPr>
          <a:xfrm>
            <a:off x="714723" y="4290344"/>
            <a:ext cx="3767727" cy="1569660"/>
          </a:xfrm>
          <a:prstGeom prst="rect">
            <a:avLst/>
          </a:prstGeom>
          <a:noFill/>
        </p:spPr>
        <p:txBody>
          <a:bodyPr wrap="square" rtlCol="0">
            <a:spAutoFit/>
          </a:bodyPr>
          <a:lstStyle/>
          <a:p>
            <a:r>
              <a:rPr lang="en-US" sz="1600" dirty="0">
                <a:latin typeface="Helvetica Light" panose="020B0403020202020204" pitchFamily="34" charset="0"/>
              </a:rPr>
              <a:t>Think back to a time when you felt happiest in your body. Did you find an item of clothing, makeup product, or get a compliment that </a:t>
            </a:r>
            <a:r>
              <a:rPr lang="en-US" sz="1600" b="1" dirty="0">
                <a:latin typeface="HELVETICA LIGHT" panose="020B0403020202020204" pitchFamily="34" charset="0"/>
              </a:rPr>
              <a:t>made you feel good about how you present yourself to the world</a:t>
            </a:r>
            <a:r>
              <a:rPr lang="en-US" sz="1600" dirty="0">
                <a:latin typeface="Helvetica Light" panose="020B0403020202020204" pitchFamily="34" charset="0"/>
              </a:rPr>
              <a:t>?</a:t>
            </a:r>
          </a:p>
        </p:txBody>
      </p:sp>
      <p:sp>
        <p:nvSpPr>
          <p:cNvPr id="9" name="TextBox 8">
            <a:extLst>
              <a:ext uri="{FF2B5EF4-FFF2-40B4-BE49-F238E27FC236}">
                <a16:creationId xmlns:a16="http://schemas.microsoft.com/office/drawing/2014/main" id="{E1E59E14-1CC5-03C7-0708-6292941FB859}"/>
              </a:ext>
            </a:extLst>
          </p:cNvPr>
          <p:cNvSpPr txBox="1"/>
          <p:nvPr/>
        </p:nvSpPr>
        <p:spPr>
          <a:xfrm>
            <a:off x="5138057" y="1839685"/>
            <a:ext cx="5987143" cy="923330"/>
          </a:xfrm>
          <a:prstGeom prst="rect">
            <a:avLst/>
          </a:prstGeom>
          <a:noFill/>
        </p:spPr>
        <p:txBody>
          <a:bodyPr wrap="square" rtlCol="0">
            <a:spAutoFit/>
          </a:bodyPr>
          <a:lstStyle/>
          <a:p>
            <a:r>
              <a:rPr lang="en-US" dirty="0">
                <a:latin typeface="Helvetica" pitchFamily="2" charset="0"/>
              </a:rPr>
              <a:t>Tell me about this memory. How do you think your skills as a tattoo artist can help Transgender or gender-nonconforming people feel this same joy?</a:t>
            </a:r>
          </a:p>
        </p:txBody>
      </p:sp>
      <p:sp>
        <p:nvSpPr>
          <p:cNvPr id="10" name="Rounded Rectangle 9">
            <a:extLst>
              <a:ext uri="{FF2B5EF4-FFF2-40B4-BE49-F238E27FC236}">
                <a16:creationId xmlns:a16="http://schemas.microsoft.com/office/drawing/2014/main" id="{50427A2B-CF75-E7F8-B0B2-17A67010EB54}"/>
              </a:ext>
            </a:extLst>
          </p:cNvPr>
          <p:cNvSpPr/>
          <p:nvPr/>
        </p:nvSpPr>
        <p:spPr>
          <a:xfrm>
            <a:off x="5246914" y="2873830"/>
            <a:ext cx="5878286" cy="2884713"/>
          </a:xfrm>
          <a:prstGeom prst="roundRect">
            <a:avLst>
              <a:gd name="adj" fmla="val 457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Enter your response here</a:t>
            </a:r>
          </a:p>
        </p:txBody>
      </p:sp>
      <p:sp>
        <p:nvSpPr>
          <p:cNvPr id="11" name="Rounded Rectangle 10">
            <a:extLst>
              <a:ext uri="{FF2B5EF4-FFF2-40B4-BE49-F238E27FC236}">
                <a16:creationId xmlns:a16="http://schemas.microsoft.com/office/drawing/2014/main" id="{9936E420-AF89-68B6-2AA2-569F4EB8AE58}"/>
              </a:ext>
            </a:extLst>
          </p:cNvPr>
          <p:cNvSpPr/>
          <p:nvPr/>
        </p:nvSpPr>
        <p:spPr>
          <a:xfrm>
            <a:off x="10120836" y="6065069"/>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Submit</a:t>
            </a:r>
          </a:p>
        </p:txBody>
      </p:sp>
      <p:sp>
        <p:nvSpPr>
          <p:cNvPr id="12" name="Rounded Rectangle 11">
            <a:extLst>
              <a:ext uri="{FF2B5EF4-FFF2-40B4-BE49-F238E27FC236}">
                <a16:creationId xmlns:a16="http://schemas.microsoft.com/office/drawing/2014/main" id="{9F9018D4-3859-4BE3-55CF-68ABB2121E14}"/>
              </a:ext>
            </a:extLst>
          </p:cNvPr>
          <p:cNvSpPr/>
          <p:nvPr/>
        </p:nvSpPr>
        <p:spPr>
          <a:xfrm>
            <a:off x="9041712" y="6065069"/>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Cancel</a:t>
            </a:r>
          </a:p>
        </p:txBody>
      </p:sp>
      <p:pic>
        <p:nvPicPr>
          <p:cNvPr id="13" name="Picture 12">
            <a:extLst>
              <a:ext uri="{FF2B5EF4-FFF2-40B4-BE49-F238E27FC236}">
                <a16:creationId xmlns:a16="http://schemas.microsoft.com/office/drawing/2014/main" id="{AE4AF36D-FABE-ABD3-4C9B-34A2936B4B7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74774" y="2229626"/>
            <a:ext cx="2115148" cy="2115148"/>
          </a:xfrm>
          <a:prstGeom prst="rect">
            <a:avLst/>
          </a:prstGeom>
        </p:spPr>
      </p:pic>
      <p:sp>
        <p:nvSpPr>
          <p:cNvPr id="20" name="TextBox 19">
            <a:extLst>
              <a:ext uri="{FF2B5EF4-FFF2-40B4-BE49-F238E27FC236}">
                <a16:creationId xmlns:a16="http://schemas.microsoft.com/office/drawing/2014/main" id="{BD4A9F8C-D65D-E497-EAC2-26141E44FB93}"/>
              </a:ext>
            </a:extLst>
          </p:cNvPr>
          <p:cNvSpPr txBox="1"/>
          <p:nvPr/>
        </p:nvSpPr>
        <p:spPr>
          <a:xfrm>
            <a:off x="838200" y="1770394"/>
            <a:ext cx="2471058" cy="523220"/>
          </a:xfrm>
          <a:prstGeom prst="rect">
            <a:avLst/>
          </a:prstGeom>
          <a:noFill/>
        </p:spPr>
        <p:txBody>
          <a:bodyPr wrap="square" rtlCol="0">
            <a:spAutoFit/>
          </a:bodyPr>
          <a:lstStyle/>
          <a:p>
            <a:r>
              <a:rPr lang="en-US" sz="2800" dirty="0">
                <a:latin typeface="Coax" pitchFamily="2" charset="77"/>
              </a:rPr>
              <a:t>Introduction</a:t>
            </a:r>
          </a:p>
        </p:txBody>
      </p:sp>
      <p:sp>
        <p:nvSpPr>
          <p:cNvPr id="21" name="Rounded Rectangle 20">
            <a:hlinkClick r:id="" action="ppaction://hlinkshowjump?jump=previousslide"/>
            <a:extLst>
              <a:ext uri="{FF2B5EF4-FFF2-40B4-BE49-F238E27FC236}">
                <a16:creationId xmlns:a16="http://schemas.microsoft.com/office/drawing/2014/main" id="{CF5822E0-4C4A-9408-364E-08A6736B111D}"/>
              </a:ext>
            </a:extLst>
          </p:cNvPr>
          <p:cNvSpPr/>
          <p:nvPr/>
        </p:nvSpPr>
        <p:spPr>
          <a:xfrm>
            <a:off x="703839" y="6065069"/>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310631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2471058" cy="523220"/>
          </a:xfrm>
          <a:prstGeom prst="rect">
            <a:avLst/>
          </a:prstGeom>
          <a:noFill/>
        </p:spPr>
        <p:txBody>
          <a:bodyPr wrap="square" rtlCol="0">
            <a:spAutoFit/>
          </a:bodyPr>
          <a:lstStyle/>
          <a:p>
            <a:r>
              <a:rPr lang="en-US" sz="2800" dirty="0">
                <a:latin typeface="Coax" pitchFamily="2" charset="77"/>
              </a:rPr>
              <a:t>Introduction</a:t>
            </a:r>
          </a:p>
        </p:txBody>
      </p:sp>
      <p:pic>
        <p:nvPicPr>
          <p:cNvPr id="9" name="Picture 8" descr="Shape&#10;&#10;Description automatically generated with low confidence">
            <a:extLst>
              <a:ext uri="{FF2B5EF4-FFF2-40B4-BE49-F238E27FC236}">
                <a16:creationId xmlns:a16="http://schemas.microsoft.com/office/drawing/2014/main" id="{815CB497-B3ED-5D53-8FBE-ED7275A0FB5D}"/>
              </a:ext>
            </a:extLst>
          </p:cNvPr>
          <p:cNvPicPr>
            <a:picLocks noChangeAspect="1"/>
          </p:cNvPicPr>
          <p:nvPr/>
        </p:nvPicPr>
        <p:blipFill>
          <a:blip r:embed="rId5"/>
          <a:stretch>
            <a:fillRect/>
          </a:stretch>
        </p:blipFill>
        <p:spPr>
          <a:xfrm>
            <a:off x="3735221" y="1811050"/>
            <a:ext cx="4569156" cy="4569156"/>
          </a:xfrm>
          <a:prstGeom prst="rect">
            <a:avLst/>
          </a:prstGeom>
        </p:spPr>
      </p:pic>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hlinkClick r:id="" action="ppaction://hlinkshowjump?jump=previousslide"/>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2866572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2"/>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3"/>
              <a:stretch>
                <a:fillRect/>
              </a:stretch>
            </p:blipFill>
            <p:spPr>
              <a:xfrm>
                <a:off x="420355" y="342385"/>
                <a:ext cx="1367438" cy="1367438"/>
              </a:xfrm>
              <a:prstGeom prst="rect">
                <a:avLst/>
              </a:prstGeom>
            </p:spPr>
          </p:pic>
        </p:grpSp>
      </p:grpSp>
      <p:sp>
        <p:nvSpPr>
          <p:cNvPr id="15" name="Rounded Rectangle 14">
            <a:hlinkClick r:id="rId4" action="ppaction://hlinksldjump"/>
            <a:extLst>
              <a:ext uri="{FF2B5EF4-FFF2-40B4-BE49-F238E27FC236}">
                <a16:creationId xmlns:a16="http://schemas.microsoft.com/office/drawing/2014/main" id="{E175B59D-FED4-7076-B6E9-264DBED764CD}"/>
              </a:ext>
            </a:extLst>
          </p:cNvPr>
          <p:cNvSpPr/>
          <p:nvPr/>
        </p:nvSpPr>
        <p:spPr>
          <a:xfrm>
            <a:off x="2448270"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2. Terminology</a:t>
            </a:r>
          </a:p>
        </p:txBody>
      </p:sp>
      <p:sp>
        <p:nvSpPr>
          <p:cNvPr id="16" name="Rounded Rectangle 15">
            <a:hlinkClick r:id="rId5" action="ppaction://hlinksldjump"/>
            <a:extLst>
              <a:ext uri="{FF2B5EF4-FFF2-40B4-BE49-F238E27FC236}">
                <a16:creationId xmlns:a16="http://schemas.microsoft.com/office/drawing/2014/main" id="{1B0B92EA-D94E-4350-868C-2066ADFD641D}"/>
              </a:ext>
            </a:extLst>
          </p:cNvPr>
          <p:cNvSpPr/>
          <p:nvPr/>
        </p:nvSpPr>
        <p:spPr>
          <a:xfrm>
            <a:off x="4160366" y="1979281"/>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1. Introduction</a:t>
            </a:r>
          </a:p>
        </p:txBody>
      </p:sp>
      <p:sp>
        <p:nvSpPr>
          <p:cNvPr id="17" name="Rounded Rectangle 16">
            <a:hlinkClick r:id="rId6" action="ppaction://hlinksldjump"/>
            <a:extLst>
              <a:ext uri="{FF2B5EF4-FFF2-40B4-BE49-F238E27FC236}">
                <a16:creationId xmlns:a16="http://schemas.microsoft.com/office/drawing/2014/main" id="{453FA0FB-2060-E4E4-BD60-E19C49AB3980}"/>
              </a:ext>
            </a:extLst>
          </p:cNvPr>
          <p:cNvSpPr/>
          <p:nvPr/>
        </p:nvSpPr>
        <p:spPr>
          <a:xfrm>
            <a:off x="244042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4. Facial Mapping</a:t>
            </a:r>
          </a:p>
        </p:txBody>
      </p:sp>
      <p:sp>
        <p:nvSpPr>
          <p:cNvPr id="18" name="Rounded Rectangle 17">
            <a:hlinkClick r:id="rId7" action="ppaction://hlinksldjump"/>
            <a:extLst>
              <a:ext uri="{FF2B5EF4-FFF2-40B4-BE49-F238E27FC236}">
                <a16:creationId xmlns:a16="http://schemas.microsoft.com/office/drawing/2014/main" id="{97DEF66E-71BE-6ABF-D594-AC650EC6D294}"/>
              </a:ext>
            </a:extLst>
          </p:cNvPr>
          <p:cNvSpPr/>
          <p:nvPr/>
        </p:nvSpPr>
        <p:spPr>
          <a:xfrm>
            <a:off x="591093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5. Make your Studio Inclusive</a:t>
            </a:r>
          </a:p>
        </p:txBody>
      </p:sp>
      <p:sp>
        <p:nvSpPr>
          <p:cNvPr id="19" name="Rounded Rectangle 18">
            <a:hlinkClick r:id="rId8" action="ppaction://hlinksldjump"/>
            <a:extLst>
              <a:ext uri="{FF2B5EF4-FFF2-40B4-BE49-F238E27FC236}">
                <a16:creationId xmlns:a16="http://schemas.microsoft.com/office/drawing/2014/main" id="{DE69A6B3-8F07-C356-2293-30E9008B4D22}"/>
              </a:ext>
            </a:extLst>
          </p:cNvPr>
          <p:cNvSpPr/>
          <p:nvPr/>
        </p:nvSpPr>
        <p:spPr>
          <a:xfrm>
            <a:off x="5910935"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3. Bedside Manner</a:t>
            </a:r>
          </a:p>
        </p:txBody>
      </p:sp>
    </p:spTree>
    <p:extLst>
      <p:ext uri="{BB962C8B-B14F-4D97-AF65-F5344CB8AC3E}">
        <p14:creationId xmlns:p14="http://schemas.microsoft.com/office/powerpoint/2010/main" val="305251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2471058" cy="523220"/>
          </a:xfrm>
          <a:prstGeom prst="rect">
            <a:avLst/>
          </a:prstGeom>
          <a:noFill/>
        </p:spPr>
        <p:txBody>
          <a:bodyPr wrap="square" rtlCol="0">
            <a:spAutoFit/>
          </a:bodyPr>
          <a:lstStyle/>
          <a:p>
            <a:r>
              <a:rPr lang="en-US" sz="2800" dirty="0">
                <a:latin typeface="Coax" pitchFamily="2" charset="77"/>
              </a:rPr>
              <a:t>Terminology</a:t>
            </a:r>
          </a:p>
        </p:txBody>
      </p:sp>
      <p:pic>
        <p:nvPicPr>
          <p:cNvPr id="9" name="Picture 8" descr="Shape&#10;&#10;Description automatically generated with low confidence">
            <a:extLst>
              <a:ext uri="{FF2B5EF4-FFF2-40B4-BE49-F238E27FC236}">
                <a16:creationId xmlns:a16="http://schemas.microsoft.com/office/drawing/2014/main" id="{815CB497-B3ED-5D53-8FBE-ED7275A0FB5D}"/>
              </a:ext>
            </a:extLst>
          </p:cNvPr>
          <p:cNvPicPr>
            <a:picLocks noChangeAspect="1"/>
          </p:cNvPicPr>
          <p:nvPr/>
        </p:nvPicPr>
        <p:blipFill>
          <a:blip r:embed="rId5"/>
          <a:stretch>
            <a:fillRect/>
          </a:stretch>
        </p:blipFill>
        <p:spPr>
          <a:xfrm>
            <a:off x="3735221" y="1811050"/>
            <a:ext cx="4569156" cy="4569156"/>
          </a:xfrm>
          <a:prstGeom prst="rect">
            <a:avLst/>
          </a:prstGeom>
        </p:spPr>
      </p:pic>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hlinkClick r:id="" action="ppaction://hlinkshowjump?jump=previousslide"/>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911275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4113260" cy="523220"/>
          </a:xfrm>
          <a:prstGeom prst="rect">
            <a:avLst/>
          </a:prstGeom>
          <a:noFill/>
        </p:spPr>
        <p:txBody>
          <a:bodyPr wrap="square" rtlCol="0">
            <a:spAutoFit/>
          </a:bodyPr>
          <a:lstStyle/>
          <a:p>
            <a:r>
              <a:rPr lang="en-US" sz="2800" dirty="0">
                <a:latin typeface="Coax" pitchFamily="2" charset="77"/>
              </a:rPr>
              <a:t>Terminology Quiz</a:t>
            </a:r>
          </a:p>
        </p:txBody>
      </p:sp>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hlinkClick r:id="" action="ppaction://hlinkshowjump?jump=previousslide"/>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sp>
        <p:nvSpPr>
          <p:cNvPr id="3" name="TextBox 2">
            <a:extLst>
              <a:ext uri="{FF2B5EF4-FFF2-40B4-BE49-F238E27FC236}">
                <a16:creationId xmlns:a16="http://schemas.microsoft.com/office/drawing/2014/main" id="{E6CF1DAB-152C-DC1A-9CD9-FDC7FD2411DA}"/>
              </a:ext>
            </a:extLst>
          </p:cNvPr>
          <p:cNvSpPr txBox="1"/>
          <p:nvPr/>
        </p:nvSpPr>
        <p:spPr>
          <a:xfrm>
            <a:off x="859336" y="2449286"/>
            <a:ext cx="9971950" cy="369332"/>
          </a:xfrm>
          <a:prstGeom prst="rect">
            <a:avLst/>
          </a:prstGeom>
          <a:noFill/>
        </p:spPr>
        <p:txBody>
          <a:bodyPr wrap="square" rtlCol="0">
            <a:spAutoFit/>
          </a:bodyPr>
          <a:lstStyle/>
          <a:p>
            <a:r>
              <a:rPr lang="en-US" dirty="0">
                <a:latin typeface="Helvetica" pitchFamily="2" charset="0"/>
              </a:rPr>
              <a:t>What does the term “Cisgender” mean?</a:t>
            </a:r>
          </a:p>
        </p:txBody>
      </p:sp>
      <p:sp>
        <p:nvSpPr>
          <p:cNvPr id="12" name="TextBox 11">
            <a:extLst>
              <a:ext uri="{FF2B5EF4-FFF2-40B4-BE49-F238E27FC236}">
                <a16:creationId xmlns:a16="http://schemas.microsoft.com/office/drawing/2014/main" id="{1CBD4D0E-83E4-66C0-73E1-DC58EB3199BA}"/>
              </a:ext>
            </a:extLst>
          </p:cNvPr>
          <p:cNvSpPr txBox="1"/>
          <p:nvPr/>
        </p:nvSpPr>
        <p:spPr>
          <a:xfrm>
            <a:off x="1276803" y="2895299"/>
            <a:ext cx="9638394"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B050"/>
                </a:solidFill>
              </a:rPr>
              <a:t>Someone who identifies as their sex assigned at birth</a:t>
            </a:r>
          </a:p>
          <a:p>
            <a:pPr marL="285750" indent="-285750">
              <a:buFont typeface="Arial" panose="020B0604020202020204" pitchFamily="34" charset="0"/>
              <a:buChar char="•"/>
            </a:pPr>
            <a:r>
              <a:rPr lang="en-US" dirty="0"/>
              <a:t>Someone who identifies as something other than their sex assigned at birth</a:t>
            </a:r>
          </a:p>
          <a:p>
            <a:pPr marL="285750" indent="-285750">
              <a:buFont typeface="Arial" panose="020B0604020202020204" pitchFamily="34" charset="0"/>
              <a:buChar char="•"/>
            </a:pPr>
            <a:r>
              <a:rPr lang="en-US" strike="sngStrike" dirty="0">
                <a:solidFill>
                  <a:srgbClr val="FF0000"/>
                </a:solidFill>
              </a:rPr>
              <a:t>Someone who does not identify as any gender</a:t>
            </a:r>
          </a:p>
          <a:p>
            <a:pPr marL="285750" indent="-285750">
              <a:buFont typeface="Arial" panose="020B0604020202020204" pitchFamily="34" charset="0"/>
              <a:buChar char="•"/>
            </a:pPr>
            <a:r>
              <a:rPr lang="en-US" dirty="0"/>
              <a:t>Someone who is actively undergoing transition</a:t>
            </a:r>
          </a:p>
        </p:txBody>
      </p:sp>
      <p:sp>
        <p:nvSpPr>
          <p:cNvPr id="16" name="Rounded Rectangle 15">
            <a:extLst>
              <a:ext uri="{FF2B5EF4-FFF2-40B4-BE49-F238E27FC236}">
                <a16:creationId xmlns:a16="http://schemas.microsoft.com/office/drawing/2014/main" id="{B02AFBE5-DEF3-4898-F103-0D453013C5DE}"/>
              </a:ext>
            </a:extLst>
          </p:cNvPr>
          <p:cNvSpPr/>
          <p:nvPr/>
        </p:nvSpPr>
        <p:spPr>
          <a:xfrm>
            <a:off x="838200" y="4584562"/>
            <a:ext cx="10287000" cy="117749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4FB5379-0385-ACFE-DEEF-C7CF0E470DEE}"/>
              </a:ext>
            </a:extLst>
          </p:cNvPr>
          <p:cNvSpPr txBox="1"/>
          <p:nvPr/>
        </p:nvSpPr>
        <p:spPr>
          <a:xfrm>
            <a:off x="924652" y="4687154"/>
            <a:ext cx="10145486" cy="923330"/>
          </a:xfrm>
          <a:prstGeom prst="rect">
            <a:avLst/>
          </a:prstGeom>
          <a:noFill/>
        </p:spPr>
        <p:txBody>
          <a:bodyPr wrap="square" rtlCol="0">
            <a:spAutoFit/>
          </a:bodyPr>
          <a:lstStyle/>
          <a:p>
            <a:r>
              <a:rPr lang="en-US" dirty="0">
                <a:latin typeface="Helvetica" pitchFamily="2" charset="0"/>
              </a:rPr>
              <a:t>Feedback:</a:t>
            </a:r>
          </a:p>
          <a:p>
            <a:r>
              <a:rPr lang="en-US" dirty="0">
                <a:latin typeface="Helvetica Light" panose="020B0403020202020204" pitchFamily="34" charset="0"/>
              </a:rPr>
              <a:t>The term “Cis” comes from the Latin prefix “Cis” meaning “on this same side”, Cisgender people identify as the same sex they were assigned at birth</a:t>
            </a:r>
          </a:p>
        </p:txBody>
      </p:sp>
    </p:spTree>
    <p:extLst>
      <p:ext uri="{BB962C8B-B14F-4D97-AF65-F5344CB8AC3E}">
        <p14:creationId xmlns:p14="http://schemas.microsoft.com/office/powerpoint/2010/main" val="357520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15" name="Rounded Rectangle 14">
            <a:hlinkClick r:id="rId5" action="ppaction://hlinksldjump"/>
            <a:extLst>
              <a:ext uri="{FF2B5EF4-FFF2-40B4-BE49-F238E27FC236}">
                <a16:creationId xmlns:a16="http://schemas.microsoft.com/office/drawing/2014/main" id="{E175B59D-FED4-7076-B6E9-264DBED764CD}"/>
              </a:ext>
            </a:extLst>
          </p:cNvPr>
          <p:cNvSpPr/>
          <p:nvPr/>
        </p:nvSpPr>
        <p:spPr>
          <a:xfrm>
            <a:off x="2448270"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2. Terminology</a:t>
            </a:r>
          </a:p>
        </p:txBody>
      </p:sp>
      <p:sp>
        <p:nvSpPr>
          <p:cNvPr id="16" name="Rounded Rectangle 15">
            <a:hlinkClick r:id="rId6" action="ppaction://hlinksldjump"/>
            <a:extLst>
              <a:ext uri="{FF2B5EF4-FFF2-40B4-BE49-F238E27FC236}">
                <a16:creationId xmlns:a16="http://schemas.microsoft.com/office/drawing/2014/main" id="{1B0B92EA-D94E-4350-868C-2066ADFD641D}"/>
              </a:ext>
            </a:extLst>
          </p:cNvPr>
          <p:cNvSpPr/>
          <p:nvPr/>
        </p:nvSpPr>
        <p:spPr>
          <a:xfrm>
            <a:off x="4160366" y="1979281"/>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1. Introduction</a:t>
            </a:r>
          </a:p>
        </p:txBody>
      </p:sp>
      <p:sp>
        <p:nvSpPr>
          <p:cNvPr id="17" name="Rounded Rectangle 16">
            <a:hlinkClick r:id="rId7" action="ppaction://hlinksldjump"/>
            <a:extLst>
              <a:ext uri="{FF2B5EF4-FFF2-40B4-BE49-F238E27FC236}">
                <a16:creationId xmlns:a16="http://schemas.microsoft.com/office/drawing/2014/main" id="{453FA0FB-2060-E4E4-BD60-E19C49AB3980}"/>
              </a:ext>
            </a:extLst>
          </p:cNvPr>
          <p:cNvSpPr/>
          <p:nvPr/>
        </p:nvSpPr>
        <p:spPr>
          <a:xfrm>
            <a:off x="244042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4. Facial Mapping</a:t>
            </a:r>
          </a:p>
        </p:txBody>
      </p:sp>
      <p:sp>
        <p:nvSpPr>
          <p:cNvPr id="18" name="Rounded Rectangle 17">
            <a:hlinkClick r:id="rId8" action="ppaction://hlinksldjump"/>
            <a:extLst>
              <a:ext uri="{FF2B5EF4-FFF2-40B4-BE49-F238E27FC236}">
                <a16:creationId xmlns:a16="http://schemas.microsoft.com/office/drawing/2014/main" id="{97DEF66E-71BE-6ABF-D594-AC650EC6D294}"/>
              </a:ext>
            </a:extLst>
          </p:cNvPr>
          <p:cNvSpPr/>
          <p:nvPr/>
        </p:nvSpPr>
        <p:spPr>
          <a:xfrm>
            <a:off x="591093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5. Make your Studio Inclusive</a:t>
            </a:r>
          </a:p>
        </p:txBody>
      </p:sp>
      <p:sp>
        <p:nvSpPr>
          <p:cNvPr id="19" name="Rounded Rectangle 18">
            <a:hlinkClick r:id="rId9" action="ppaction://hlinksldjump"/>
            <a:extLst>
              <a:ext uri="{FF2B5EF4-FFF2-40B4-BE49-F238E27FC236}">
                <a16:creationId xmlns:a16="http://schemas.microsoft.com/office/drawing/2014/main" id="{DE69A6B3-8F07-C356-2293-30E9008B4D22}"/>
              </a:ext>
            </a:extLst>
          </p:cNvPr>
          <p:cNvSpPr/>
          <p:nvPr/>
        </p:nvSpPr>
        <p:spPr>
          <a:xfrm>
            <a:off x="5910935"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3. Bedside Manner</a:t>
            </a:r>
          </a:p>
        </p:txBody>
      </p:sp>
    </p:spTree>
    <p:extLst>
      <p:ext uri="{BB962C8B-B14F-4D97-AF65-F5344CB8AC3E}">
        <p14:creationId xmlns:p14="http://schemas.microsoft.com/office/powerpoint/2010/main" val="355015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7200F3-699F-CD95-9C98-53E6086854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59304" y="365125"/>
            <a:ext cx="8937711" cy="8959725"/>
          </a:xfrm>
          <a:prstGeom prst="rect">
            <a:avLst/>
          </a:prstGeom>
        </p:spPr>
      </p:pic>
      <p:sp>
        <p:nvSpPr>
          <p:cNvPr id="2" name="Title 1">
            <a:extLst>
              <a:ext uri="{FF2B5EF4-FFF2-40B4-BE49-F238E27FC236}">
                <a16:creationId xmlns:a16="http://schemas.microsoft.com/office/drawing/2014/main" id="{F2ECF392-45EE-CD6D-95CE-8C20053E15D4}"/>
              </a:ext>
            </a:extLst>
          </p:cNvPr>
          <p:cNvSpPr>
            <a:spLocks noGrp="1"/>
          </p:cNvSpPr>
          <p:nvPr>
            <p:ph type="title"/>
          </p:nvPr>
        </p:nvSpPr>
        <p:spPr>
          <a:xfrm>
            <a:off x="838200" y="365125"/>
            <a:ext cx="10515600" cy="6127750"/>
          </a:xfrm>
        </p:spPr>
        <p:txBody>
          <a:bodyPr>
            <a:normAutofit/>
          </a:bodyPr>
          <a:lstStyle/>
          <a:p>
            <a:r>
              <a:rPr lang="en-US" sz="8800" dirty="0">
                <a:latin typeface="Coax" pitchFamily="2" charset="77"/>
              </a:rPr>
              <a:t>Proposal</a:t>
            </a:r>
          </a:p>
        </p:txBody>
      </p:sp>
    </p:spTree>
    <p:extLst>
      <p:ext uri="{BB962C8B-B14F-4D97-AF65-F5344CB8AC3E}">
        <p14:creationId xmlns:p14="http://schemas.microsoft.com/office/powerpoint/2010/main" val="364334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4113260" cy="523220"/>
          </a:xfrm>
          <a:prstGeom prst="rect">
            <a:avLst/>
          </a:prstGeom>
          <a:noFill/>
        </p:spPr>
        <p:txBody>
          <a:bodyPr wrap="square" rtlCol="0">
            <a:spAutoFit/>
          </a:bodyPr>
          <a:lstStyle/>
          <a:p>
            <a:r>
              <a:rPr lang="en-US" sz="2800" dirty="0">
                <a:latin typeface="Coax" pitchFamily="2" charset="77"/>
              </a:rPr>
              <a:t>Bedside Manner</a:t>
            </a:r>
          </a:p>
        </p:txBody>
      </p:sp>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pic>
        <p:nvPicPr>
          <p:cNvPr id="9" name="Picture 8" descr="Shape&#10;&#10;Description automatically generated with low confidence">
            <a:extLst>
              <a:ext uri="{FF2B5EF4-FFF2-40B4-BE49-F238E27FC236}">
                <a16:creationId xmlns:a16="http://schemas.microsoft.com/office/drawing/2014/main" id="{8692814E-7251-2759-20F0-155D4E3F43C6}"/>
              </a:ext>
            </a:extLst>
          </p:cNvPr>
          <p:cNvPicPr>
            <a:picLocks noChangeAspect="1"/>
          </p:cNvPicPr>
          <p:nvPr/>
        </p:nvPicPr>
        <p:blipFill>
          <a:blip r:embed="rId5"/>
          <a:stretch>
            <a:fillRect/>
          </a:stretch>
        </p:blipFill>
        <p:spPr>
          <a:xfrm>
            <a:off x="3735221" y="1811050"/>
            <a:ext cx="4569156" cy="4569156"/>
          </a:xfrm>
          <a:prstGeom prst="rect">
            <a:avLst/>
          </a:prstGeom>
        </p:spPr>
      </p:pic>
    </p:spTree>
    <p:extLst>
      <p:ext uri="{BB962C8B-B14F-4D97-AF65-F5344CB8AC3E}">
        <p14:creationId xmlns:p14="http://schemas.microsoft.com/office/powerpoint/2010/main" val="367859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F1863A6-CAEE-64E7-A43E-EAEBEAB6C897}"/>
              </a:ext>
            </a:extLst>
          </p:cNvPr>
          <p:cNvSpPr txBox="1"/>
          <p:nvPr/>
        </p:nvSpPr>
        <p:spPr>
          <a:xfrm>
            <a:off x="703839" y="4533071"/>
            <a:ext cx="3767727" cy="1077218"/>
          </a:xfrm>
          <a:prstGeom prst="rect">
            <a:avLst/>
          </a:prstGeom>
          <a:noFill/>
        </p:spPr>
        <p:txBody>
          <a:bodyPr wrap="square" rtlCol="0">
            <a:spAutoFit/>
          </a:bodyPr>
          <a:lstStyle/>
          <a:p>
            <a:r>
              <a:rPr lang="en-US" sz="1600" dirty="0">
                <a:latin typeface="Helvetica Light" panose="020B0403020202020204" pitchFamily="34" charset="0"/>
              </a:rPr>
              <a:t>Think back to the video simulation. Were there any aspects of the simulation you struggled with? What surprised you?</a:t>
            </a:r>
          </a:p>
        </p:txBody>
      </p:sp>
      <p:sp>
        <p:nvSpPr>
          <p:cNvPr id="9" name="TextBox 8">
            <a:extLst>
              <a:ext uri="{FF2B5EF4-FFF2-40B4-BE49-F238E27FC236}">
                <a16:creationId xmlns:a16="http://schemas.microsoft.com/office/drawing/2014/main" id="{E1E59E14-1CC5-03C7-0708-6292941FB859}"/>
              </a:ext>
            </a:extLst>
          </p:cNvPr>
          <p:cNvSpPr txBox="1"/>
          <p:nvPr/>
        </p:nvSpPr>
        <p:spPr>
          <a:xfrm>
            <a:off x="5138057" y="1839685"/>
            <a:ext cx="5987143" cy="923330"/>
          </a:xfrm>
          <a:prstGeom prst="rect">
            <a:avLst/>
          </a:prstGeom>
          <a:noFill/>
        </p:spPr>
        <p:txBody>
          <a:bodyPr wrap="square" rtlCol="0">
            <a:spAutoFit/>
          </a:bodyPr>
          <a:lstStyle/>
          <a:p>
            <a:r>
              <a:rPr lang="en-US" dirty="0">
                <a:latin typeface="Helvetica" pitchFamily="2" charset="0"/>
              </a:rPr>
              <a:t>Tell me about what surprised you in the simulation. What, if anything was something within the client experience you hadn’t previously considered?</a:t>
            </a:r>
          </a:p>
        </p:txBody>
      </p:sp>
      <p:sp>
        <p:nvSpPr>
          <p:cNvPr id="10" name="Rounded Rectangle 9">
            <a:extLst>
              <a:ext uri="{FF2B5EF4-FFF2-40B4-BE49-F238E27FC236}">
                <a16:creationId xmlns:a16="http://schemas.microsoft.com/office/drawing/2014/main" id="{50427A2B-CF75-E7F8-B0B2-17A67010EB54}"/>
              </a:ext>
            </a:extLst>
          </p:cNvPr>
          <p:cNvSpPr/>
          <p:nvPr/>
        </p:nvSpPr>
        <p:spPr>
          <a:xfrm>
            <a:off x="5246914" y="2873830"/>
            <a:ext cx="5878286" cy="2884713"/>
          </a:xfrm>
          <a:prstGeom prst="roundRect">
            <a:avLst>
              <a:gd name="adj" fmla="val 457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Enter your response here</a:t>
            </a:r>
          </a:p>
        </p:txBody>
      </p:sp>
      <p:sp>
        <p:nvSpPr>
          <p:cNvPr id="11" name="Rounded Rectangle 10">
            <a:extLst>
              <a:ext uri="{FF2B5EF4-FFF2-40B4-BE49-F238E27FC236}">
                <a16:creationId xmlns:a16="http://schemas.microsoft.com/office/drawing/2014/main" id="{9936E420-AF89-68B6-2AA2-569F4EB8AE58}"/>
              </a:ext>
            </a:extLst>
          </p:cNvPr>
          <p:cNvSpPr/>
          <p:nvPr/>
        </p:nvSpPr>
        <p:spPr>
          <a:xfrm>
            <a:off x="10120836" y="5912669"/>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Submit</a:t>
            </a:r>
          </a:p>
        </p:txBody>
      </p:sp>
      <p:sp>
        <p:nvSpPr>
          <p:cNvPr id="12" name="Rounded Rectangle 11">
            <a:extLst>
              <a:ext uri="{FF2B5EF4-FFF2-40B4-BE49-F238E27FC236}">
                <a16:creationId xmlns:a16="http://schemas.microsoft.com/office/drawing/2014/main" id="{9F9018D4-3859-4BE3-55CF-68ABB2121E14}"/>
              </a:ext>
            </a:extLst>
          </p:cNvPr>
          <p:cNvSpPr/>
          <p:nvPr/>
        </p:nvSpPr>
        <p:spPr>
          <a:xfrm>
            <a:off x="9041712" y="5912669"/>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Cancel</a:t>
            </a:r>
          </a:p>
        </p:txBody>
      </p:sp>
      <p:sp>
        <p:nvSpPr>
          <p:cNvPr id="20" name="TextBox 19">
            <a:extLst>
              <a:ext uri="{FF2B5EF4-FFF2-40B4-BE49-F238E27FC236}">
                <a16:creationId xmlns:a16="http://schemas.microsoft.com/office/drawing/2014/main" id="{BD4A9F8C-D65D-E497-EAC2-26141E44FB93}"/>
              </a:ext>
            </a:extLst>
          </p:cNvPr>
          <p:cNvSpPr txBox="1"/>
          <p:nvPr/>
        </p:nvSpPr>
        <p:spPr>
          <a:xfrm>
            <a:off x="838199" y="1770394"/>
            <a:ext cx="3407229" cy="523220"/>
          </a:xfrm>
          <a:prstGeom prst="rect">
            <a:avLst/>
          </a:prstGeom>
          <a:noFill/>
        </p:spPr>
        <p:txBody>
          <a:bodyPr wrap="square" rtlCol="0">
            <a:spAutoFit/>
          </a:bodyPr>
          <a:lstStyle/>
          <a:p>
            <a:r>
              <a:rPr lang="en-US" sz="2800" dirty="0">
                <a:latin typeface="Coax" pitchFamily="2" charset="77"/>
              </a:rPr>
              <a:t>Bedside Manner</a:t>
            </a:r>
          </a:p>
        </p:txBody>
      </p:sp>
      <p:sp>
        <p:nvSpPr>
          <p:cNvPr id="21" name="Rounded Rectangle 20">
            <a:hlinkClick r:id="" action="ppaction://hlinkshowjump?jump=previousslide"/>
            <a:extLst>
              <a:ext uri="{FF2B5EF4-FFF2-40B4-BE49-F238E27FC236}">
                <a16:creationId xmlns:a16="http://schemas.microsoft.com/office/drawing/2014/main" id="{CF5822E0-4C4A-9408-364E-08A6736B111D}"/>
              </a:ext>
            </a:extLst>
          </p:cNvPr>
          <p:cNvSpPr/>
          <p:nvPr/>
        </p:nvSpPr>
        <p:spPr>
          <a:xfrm>
            <a:off x="703839" y="5912669"/>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pic>
        <p:nvPicPr>
          <p:cNvPr id="15" name="Picture 14" descr="Shape&#10;&#10;Description automatically generated with low confidence">
            <a:extLst>
              <a:ext uri="{FF2B5EF4-FFF2-40B4-BE49-F238E27FC236}">
                <a16:creationId xmlns:a16="http://schemas.microsoft.com/office/drawing/2014/main" id="{2B572BDD-7452-164D-0BEB-0A4B72EAAA20}"/>
              </a:ext>
            </a:extLst>
          </p:cNvPr>
          <p:cNvPicPr>
            <a:picLocks noChangeAspect="1"/>
          </p:cNvPicPr>
          <p:nvPr/>
        </p:nvPicPr>
        <p:blipFill>
          <a:blip r:embed="rId5"/>
          <a:stretch>
            <a:fillRect/>
          </a:stretch>
        </p:blipFill>
        <p:spPr>
          <a:xfrm>
            <a:off x="1170884" y="2058071"/>
            <a:ext cx="2741858" cy="2741858"/>
          </a:xfrm>
          <a:prstGeom prst="rect">
            <a:avLst/>
          </a:prstGeom>
        </p:spPr>
      </p:pic>
    </p:spTree>
    <p:extLst>
      <p:ext uri="{BB962C8B-B14F-4D97-AF65-F5344CB8AC3E}">
        <p14:creationId xmlns:p14="http://schemas.microsoft.com/office/powerpoint/2010/main" val="197497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4113260" cy="523220"/>
          </a:xfrm>
          <a:prstGeom prst="rect">
            <a:avLst/>
          </a:prstGeom>
          <a:noFill/>
        </p:spPr>
        <p:txBody>
          <a:bodyPr wrap="square" rtlCol="0">
            <a:spAutoFit/>
          </a:bodyPr>
          <a:lstStyle/>
          <a:p>
            <a:r>
              <a:rPr lang="en-US" sz="2800" dirty="0">
                <a:latin typeface="Coax" pitchFamily="2" charset="77"/>
              </a:rPr>
              <a:t>Bedside Manner</a:t>
            </a:r>
          </a:p>
        </p:txBody>
      </p:sp>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pic>
        <p:nvPicPr>
          <p:cNvPr id="3" name="Picture 2" descr="Icon&#10;&#10;Description automatically generated">
            <a:extLst>
              <a:ext uri="{FF2B5EF4-FFF2-40B4-BE49-F238E27FC236}">
                <a16:creationId xmlns:a16="http://schemas.microsoft.com/office/drawing/2014/main" id="{C605376A-7611-9382-FFCF-4F066D256BE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40384" y="2501927"/>
            <a:ext cx="2774262" cy="2774262"/>
          </a:xfrm>
          <a:prstGeom prst="rect">
            <a:avLst/>
          </a:prstGeom>
        </p:spPr>
      </p:pic>
      <p:sp>
        <p:nvSpPr>
          <p:cNvPr id="12" name="TextBox 11">
            <a:extLst>
              <a:ext uri="{FF2B5EF4-FFF2-40B4-BE49-F238E27FC236}">
                <a16:creationId xmlns:a16="http://schemas.microsoft.com/office/drawing/2014/main" id="{D0472E28-D0F9-89D5-172D-6BB11B368F05}"/>
              </a:ext>
            </a:extLst>
          </p:cNvPr>
          <p:cNvSpPr txBox="1"/>
          <p:nvPr/>
        </p:nvSpPr>
        <p:spPr>
          <a:xfrm>
            <a:off x="8400413" y="6360781"/>
            <a:ext cx="3668112" cy="200055"/>
          </a:xfrm>
          <a:prstGeom prst="rect">
            <a:avLst/>
          </a:prstGeom>
          <a:noFill/>
        </p:spPr>
        <p:txBody>
          <a:bodyPr wrap="square" rtlCol="0">
            <a:spAutoFit/>
          </a:bodyPr>
          <a:lstStyle/>
          <a:p>
            <a:r>
              <a:rPr lang="en-US" sz="700" dirty="0">
                <a:hlinkClick r:id="rId6" tooltip="https://www.podfeet.com/blog/2018/02/discord/"/>
              </a:rPr>
              <a:t>This Photo</a:t>
            </a:r>
            <a:r>
              <a:rPr lang="en-US" sz="700" dirty="0"/>
              <a:t> by Unknown Author is licensed under </a:t>
            </a:r>
            <a:r>
              <a:rPr lang="en-US" sz="700" dirty="0">
                <a:hlinkClick r:id="rId7" tooltip="https://creativecommons.org/licenses/by-nc-sa/3.0/"/>
              </a:rPr>
              <a:t>CC BY-SA-NC</a:t>
            </a:r>
            <a:endParaRPr lang="en-US" sz="700" dirty="0"/>
          </a:p>
        </p:txBody>
      </p:sp>
      <p:sp>
        <p:nvSpPr>
          <p:cNvPr id="13" name="TextBox 12">
            <a:extLst>
              <a:ext uri="{FF2B5EF4-FFF2-40B4-BE49-F238E27FC236}">
                <a16:creationId xmlns:a16="http://schemas.microsoft.com/office/drawing/2014/main" id="{A1EDE27C-2E0F-2D0A-2AE2-30CB404D5034}"/>
              </a:ext>
            </a:extLst>
          </p:cNvPr>
          <p:cNvSpPr txBox="1"/>
          <p:nvPr/>
        </p:nvSpPr>
        <p:spPr>
          <a:xfrm>
            <a:off x="1206021" y="5257290"/>
            <a:ext cx="2396296" cy="276999"/>
          </a:xfrm>
          <a:prstGeom prst="rect">
            <a:avLst/>
          </a:prstGeom>
          <a:noFill/>
        </p:spPr>
        <p:txBody>
          <a:bodyPr wrap="square" rtlCol="0">
            <a:spAutoFit/>
          </a:bodyPr>
          <a:lstStyle/>
          <a:p>
            <a:pPr algn="ctr"/>
            <a:r>
              <a:rPr lang="en-US" sz="1200" dirty="0">
                <a:latin typeface="Coax" pitchFamily="2" charset="77"/>
              </a:rPr>
              <a:t>Launch Discord Server</a:t>
            </a:r>
          </a:p>
        </p:txBody>
      </p:sp>
      <p:sp>
        <p:nvSpPr>
          <p:cNvPr id="16" name="TextBox 15">
            <a:extLst>
              <a:ext uri="{FF2B5EF4-FFF2-40B4-BE49-F238E27FC236}">
                <a16:creationId xmlns:a16="http://schemas.microsoft.com/office/drawing/2014/main" id="{A89E484E-83D7-BFA8-65E1-CCC1EFB3C834}"/>
              </a:ext>
            </a:extLst>
          </p:cNvPr>
          <p:cNvSpPr txBox="1"/>
          <p:nvPr/>
        </p:nvSpPr>
        <p:spPr>
          <a:xfrm>
            <a:off x="4452362" y="2993275"/>
            <a:ext cx="6455123" cy="1754326"/>
          </a:xfrm>
          <a:prstGeom prst="rect">
            <a:avLst/>
          </a:prstGeom>
          <a:noFill/>
        </p:spPr>
        <p:txBody>
          <a:bodyPr wrap="square" rtlCol="0">
            <a:spAutoFit/>
          </a:bodyPr>
          <a:lstStyle/>
          <a:p>
            <a:r>
              <a:rPr lang="en-US" dirty="0"/>
              <a:t>We encourage you to head to the discord server to continue discussing challenging or surprising aspects of the simulation, or comment on aspects we may have missed.</a:t>
            </a:r>
          </a:p>
          <a:p>
            <a:endParaRPr lang="en-US" dirty="0"/>
          </a:p>
          <a:p>
            <a:r>
              <a:rPr lang="en-US" dirty="0"/>
              <a:t>How have others in the PMUA community made changes in their personal bedside manner?</a:t>
            </a:r>
          </a:p>
        </p:txBody>
      </p:sp>
    </p:spTree>
    <p:extLst>
      <p:ext uri="{BB962C8B-B14F-4D97-AF65-F5344CB8AC3E}">
        <p14:creationId xmlns:p14="http://schemas.microsoft.com/office/powerpoint/2010/main" val="1170965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15" name="Rounded Rectangle 14">
            <a:hlinkClick r:id="rId5" action="ppaction://hlinksldjump"/>
            <a:extLst>
              <a:ext uri="{FF2B5EF4-FFF2-40B4-BE49-F238E27FC236}">
                <a16:creationId xmlns:a16="http://schemas.microsoft.com/office/drawing/2014/main" id="{E175B59D-FED4-7076-B6E9-264DBED764CD}"/>
              </a:ext>
            </a:extLst>
          </p:cNvPr>
          <p:cNvSpPr/>
          <p:nvPr/>
        </p:nvSpPr>
        <p:spPr>
          <a:xfrm>
            <a:off x="2448270"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2. Terminology</a:t>
            </a:r>
          </a:p>
        </p:txBody>
      </p:sp>
      <p:sp>
        <p:nvSpPr>
          <p:cNvPr id="16" name="Rounded Rectangle 15">
            <a:hlinkClick r:id="rId6" action="ppaction://hlinksldjump"/>
            <a:extLst>
              <a:ext uri="{FF2B5EF4-FFF2-40B4-BE49-F238E27FC236}">
                <a16:creationId xmlns:a16="http://schemas.microsoft.com/office/drawing/2014/main" id="{1B0B92EA-D94E-4350-868C-2066ADFD641D}"/>
              </a:ext>
            </a:extLst>
          </p:cNvPr>
          <p:cNvSpPr/>
          <p:nvPr/>
        </p:nvSpPr>
        <p:spPr>
          <a:xfrm>
            <a:off x="4160366" y="1979281"/>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1. Introduction</a:t>
            </a:r>
          </a:p>
        </p:txBody>
      </p:sp>
      <p:sp>
        <p:nvSpPr>
          <p:cNvPr id="17" name="Rounded Rectangle 16">
            <a:hlinkClick r:id="rId7" action="ppaction://hlinksldjump"/>
            <a:extLst>
              <a:ext uri="{FF2B5EF4-FFF2-40B4-BE49-F238E27FC236}">
                <a16:creationId xmlns:a16="http://schemas.microsoft.com/office/drawing/2014/main" id="{453FA0FB-2060-E4E4-BD60-E19C49AB3980}"/>
              </a:ext>
            </a:extLst>
          </p:cNvPr>
          <p:cNvSpPr/>
          <p:nvPr/>
        </p:nvSpPr>
        <p:spPr>
          <a:xfrm>
            <a:off x="244042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4. Facial Mapping</a:t>
            </a:r>
          </a:p>
        </p:txBody>
      </p:sp>
      <p:sp>
        <p:nvSpPr>
          <p:cNvPr id="18" name="Rounded Rectangle 17">
            <a:hlinkClick r:id="rId8" action="ppaction://hlinksldjump"/>
            <a:extLst>
              <a:ext uri="{FF2B5EF4-FFF2-40B4-BE49-F238E27FC236}">
                <a16:creationId xmlns:a16="http://schemas.microsoft.com/office/drawing/2014/main" id="{97DEF66E-71BE-6ABF-D594-AC650EC6D294}"/>
              </a:ext>
            </a:extLst>
          </p:cNvPr>
          <p:cNvSpPr/>
          <p:nvPr/>
        </p:nvSpPr>
        <p:spPr>
          <a:xfrm>
            <a:off x="591093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5. Make your Studio Inclusive</a:t>
            </a:r>
          </a:p>
        </p:txBody>
      </p:sp>
      <p:sp>
        <p:nvSpPr>
          <p:cNvPr id="19" name="Rounded Rectangle 18">
            <a:hlinkClick r:id="rId9" action="ppaction://hlinksldjump"/>
            <a:extLst>
              <a:ext uri="{FF2B5EF4-FFF2-40B4-BE49-F238E27FC236}">
                <a16:creationId xmlns:a16="http://schemas.microsoft.com/office/drawing/2014/main" id="{DE69A6B3-8F07-C356-2293-30E9008B4D22}"/>
              </a:ext>
            </a:extLst>
          </p:cNvPr>
          <p:cNvSpPr/>
          <p:nvPr/>
        </p:nvSpPr>
        <p:spPr>
          <a:xfrm>
            <a:off x="5910935"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3. Bedside Manner</a:t>
            </a:r>
          </a:p>
        </p:txBody>
      </p:sp>
    </p:spTree>
    <p:extLst>
      <p:ext uri="{BB962C8B-B14F-4D97-AF65-F5344CB8AC3E}">
        <p14:creationId xmlns:p14="http://schemas.microsoft.com/office/powerpoint/2010/main" val="202532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4113260" cy="523220"/>
          </a:xfrm>
          <a:prstGeom prst="rect">
            <a:avLst/>
          </a:prstGeom>
          <a:noFill/>
        </p:spPr>
        <p:txBody>
          <a:bodyPr wrap="square" rtlCol="0">
            <a:spAutoFit/>
          </a:bodyPr>
          <a:lstStyle/>
          <a:p>
            <a:r>
              <a:rPr lang="en-US" sz="2800" dirty="0">
                <a:latin typeface="Coax" pitchFamily="2" charset="77"/>
              </a:rPr>
              <a:t>Facial Mapping</a:t>
            </a:r>
          </a:p>
        </p:txBody>
      </p:sp>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hlinkClick r:id="" action="ppaction://hlinkshowjump?jump=previousslide"/>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pic>
        <p:nvPicPr>
          <p:cNvPr id="9" name="Picture 8" descr="Shape&#10;&#10;Description automatically generated with low confidence">
            <a:extLst>
              <a:ext uri="{FF2B5EF4-FFF2-40B4-BE49-F238E27FC236}">
                <a16:creationId xmlns:a16="http://schemas.microsoft.com/office/drawing/2014/main" id="{8692814E-7251-2759-20F0-155D4E3F43C6}"/>
              </a:ext>
            </a:extLst>
          </p:cNvPr>
          <p:cNvPicPr>
            <a:picLocks noChangeAspect="1"/>
          </p:cNvPicPr>
          <p:nvPr/>
        </p:nvPicPr>
        <p:blipFill>
          <a:blip r:embed="rId5"/>
          <a:stretch>
            <a:fillRect/>
          </a:stretch>
        </p:blipFill>
        <p:spPr>
          <a:xfrm>
            <a:off x="3735221" y="1811050"/>
            <a:ext cx="4569156" cy="4569156"/>
          </a:xfrm>
          <a:prstGeom prst="rect">
            <a:avLst/>
          </a:prstGeom>
        </p:spPr>
      </p:pic>
    </p:spTree>
    <p:extLst>
      <p:ext uri="{BB962C8B-B14F-4D97-AF65-F5344CB8AC3E}">
        <p14:creationId xmlns:p14="http://schemas.microsoft.com/office/powerpoint/2010/main" val="2834599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4113260" cy="523220"/>
          </a:xfrm>
          <a:prstGeom prst="rect">
            <a:avLst/>
          </a:prstGeom>
          <a:noFill/>
        </p:spPr>
        <p:txBody>
          <a:bodyPr wrap="square" rtlCol="0">
            <a:spAutoFit/>
          </a:bodyPr>
          <a:lstStyle/>
          <a:p>
            <a:r>
              <a:rPr lang="en-US" sz="2800" dirty="0">
                <a:latin typeface="Coax" pitchFamily="2" charset="77"/>
              </a:rPr>
              <a:t>Facial Mapping</a:t>
            </a:r>
          </a:p>
        </p:txBody>
      </p:sp>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hlinkClick r:id="" action="ppaction://hlinkshowjump?jump=previousslide"/>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pic>
        <p:nvPicPr>
          <p:cNvPr id="12" name="Picture 11" descr="A picture containing text, map, linedrawing&#10;&#10;Description automatically generated">
            <a:extLst>
              <a:ext uri="{FF2B5EF4-FFF2-40B4-BE49-F238E27FC236}">
                <a16:creationId xmlns:a16="http://schemas.microsoft.com/office/drawing/2014/main" id="{F9BF1AD5-F88D-8985-4BC2-69E26544605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124857" y="2501927"/>
            <a:ext cx="6502400" cy="2946400"/>
          </a:xfrm>
          <a:prstGeom prst="rect">
            <a:avLst/>
          </a:prstGeom>
        </p:spPr>
      </p:pic>
      <p:sp>
        <p:nvSpPr>
          <p:cNvPr id="13" name="TextBox 12">
            <a:extLst>
              <a:ext uri="{FF2B5EF4-FFF2-40B4-BE49-F238E27FC236}">
                <a16:creationId xmlns:a16="http://schemas.microsoft.com/office/drawing/2014/main" id="{688E7172-DD82-2F6C-D188-81C618ED27F7}"/>
              </a:ext>
            </a:extLst>
          </p:cNvPr>
          <p:cNvSpPr txBox="1"/>
          <p:nvPr/>
        </p:nvSpPr>
        <p:spPr>
          <a:xfrm>
            <a:off x="1124857" y="5448327"/>
            <a:ext cx="6502400" cy="230832"/>
          </a:xfrm>
          <a:prstGeom prst="rect">
            <a:avLst/>
          </a:prstGeom>
          <a:noFill/>
        </p:spPr>
        <p:txBody>
          <a:bodyPr wrap="square" rtlCol="0">
            <a:spAutoFit/>
          </a:bodyPr>
          <a:lstStyle/>
          <a:p>
            <a:r>
              <a:rPr lang="en-US" sz="900">
                <a:hlinkClick r:id="rId6" tooltip="http://www.bjorl.org/en-assessment-facial-analysis-measurements-by-articulo-S1808869418303161"/>
              </a:rPr>
              <a:t>This Photo</a:t>
            </a:r>
            <a:r>
              <a:rPr lang="en-US" sz="900"/>
              <a:t> by Unknown Author is licensed under </a:t>
            </a:r>
            <a:r>
              <a:rPr lang="en-US" sz="900">
                <a:hlinkClick r:id="rId7" tooltip="https://creativecommons.org/licenses/by/3.0/"/>
              </a:rPr>
              <a:t>CC BY</a:t>
            </a:r>
            <a:endParaRPr lang="en-US" sz="900"/>
          </a:p>
        </p:txBody>
      </p:sp>
      <p:sp>
        <p:nvSpPr>
          <p:cNvPr id="16" name="Rounded Rectangle 15">
            <a:extLst>
              <a:ext uri="{FF2B5EF4-FFF2-40B4-BE49-F238E27FC236}">
                <a16:creationId xmlns:a16="http://schemas.microsoft.com/office/drawing/2014/main" id="{FA3A72A2-7BEB-ABA0-166B-2AD2E8447802}"/>
              </a:ext>
            </a:extLst>
          </p:cNvPr>
          <p:cNvSpPr/>
          <p:nvPr/>
        </p:nvSpPr>
        <p:spPr>
          <a:xfrm>
            <a:off x="8414658" y="3615898"/>
            <a:ext cx="2264229" cy="71845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Download Facial Map Infographic</a:t>
            </a:r>
          </a:p>
        </p:txBody>
      </p:sp>
    </p:spTree>
    <p:extLst>
      <p:ext uri="{BB962C8B-B14F-4D97-AF65-F5344CB8AC3E}">
        <p14:creationId xmlns:p14="http://schemas.microsoft.com/office/powerpoint/2010/main" val="2565360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4113260" cy="523220"/>
          </a:xfrm>
          <a:prstGeom prst="rect">
            <a:avLst/>
          </a:prstGeom>
          <a:noFill/>
        </p:spPr>
        <p:txBody>
          <a:bodyPr wrap="square" rtlCol="0">
            <a:spAutoFit/>
          </a:bodyPr>
          <a:lstStyle/>
          <a:p>
            <a:r>
              <a:rPr lang="en-US" sz="2800" dirty="0">
                <a:latin typeface="Coax" pitchFamily="2" charset="77"/>
              </a:rPr>
              <a:t>Facial Mapping</a:t>
            </a:r>
          </a:p>
        </p:txBody>
      </p:sp>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hlinkClick r:id="" action="ppaction://hlinkshowjump?jump=previousslide"/>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pic>
        <p:nvPicPr>
          <p:cNvPr id="9" name="Picture 8" descr="Shape&#10;&#10;Description automatically generated with low confidence">
            <a:extLst>
              <a:ext uri="{FF2B5EF4-FFF2-40B4-BE49-F238E27FC236}">
                <a16:creationId xmlns:a16="http://schemas.microsoft.com/office/drawing/2014/main" id="{953C6645-AD2F-0F7F-3E61-ABD19AE5FFCC}"/>
              </a:ext>
            </a:extLst>
          </p:cNvPr>
          <p:cNvPicPr>
            <a:picLocks noChangeAspect="1"/>
          </p:cNvPicPr>
          <p:nvPr/>
        </p:nvPicPr>
        <p:blipFill>
          <a:blip r:embed="rId5"/>
          <a:stretch>
            <a:fillRect/>
          </a:stretch>
        </p:blipFill>
        <p:spPr>
          <a:xfrm>
            <a:off x="2199556" y="2082299"/>
            <a:ext cx="6858000" cy="6858000"/>
          </a:xfrm>
          <a:prstGeom prst="rect">
            <a:avLst/>
          </a:prstGeom>
        </p:spPr>
      </p:pic>
    </p:spTree>
    <p:extLst>
      <p:ext uri="{BB962C8B-B14F-4D97-AF65-F5344CB8AC3E}">
        <p14:creationId xmlns:p14="http://schemas.microsoft.com/office/powerpoint/2010/main" val="365297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15" name="Rounded Rectangle 14">
            <a:hlinkClick r:id="rId5" action="ppaction://hlinksldjump"/>
            <a:extLst>
              <a:ext uri="{FF2B5EF4-FFF2-40B4-BE49-F238E27FC236}">
                <a16:creationId xmlns:a16="http://schemas.microsoft.com/office/drawing/2014/main" id="{E175B59D-FED4-7076-B6E9-264DBED764CD}"/>
              </a:ext>
            </a:extLst>
          </p:cNvPr>
          <p:cNvSpPr/>
          <p:nvPr/>
        </p:nvSpPr>
        <p:spPr>
          <a:xfrm>
            <a:off x="2448270"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2. Terminology</a:t>
            </a:r>
          </a:p>
        </p:txBody>
      </p:sp>
      <p:sp>
        <p:nvSpPr>
          <p:cNvPr id="16" name="Rounded Rectangle 15">
            <a:hlinkClick r:id="rId6" action="ppaction://hlinksldjump"/>
            <a:extLst>
              <a:ext uri="{FF2B5EF4-FFF2-40B4-BE49-F238E27FC236}">
                <a16:creationId xmlns:a16="http://schemas.microsoft.com/office/drawing/2014/main" id="{1B0B92EA-D94E-4350-868C-2066ADFD641D}"/>
              </a:ext>
            </a:extLst>
          </p:cNvPr>
          <p:cNvSpPr/>
          <p:nvPr/>
        </p:nvSpPr>
        <p:spPr>
          <a:xfrm>
            <a:off x="4160366" y="1979281"/>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1. Introduction</a:t>
            </a:r>
          </a:p>
        </p:txBody>
      </p:sp>
      <p:sp>
        <p:nvSpPr>
          <p:cNvPr id="17" name="Rounded Rectangle 16">
            <a:hlinkClick r:id="rId7" action="ppaction://hlinksldjump"/>
            <a:extLst>
              <a:ext uri="{FF2B5EF4-FFF2-40B4-BE49-F238E27FC236}">
                <a16:creationId xmlns:a16="http://schemas.microsoft.com/office/drawing/2014/main" id="{453FA0FB-2060-E4E4-BD60-E19C49AB3980}"/>
              </a:ext>
            </a:extLst>
          </p:cNvPr>
          <p:cNvSpPr/>
          <p:nvPr/>
        </p:nvSpPr>
        <p:spPr>
          <a:xfrm>
            <a:off x="244042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4. Facial Mapping</a:t>
            </a:r>
          </a:p>
        </p:txBody>
      </p:sp>
      <p:sp>
        <p:nvSpPr>
          <p:cNvPr id="18" name="Rounded Rectangle 17">
            <a:hlinkClick r:id="rId8" action="ppaction://hlinksldjump"/>
            <a:extLst>
              <a:ext uri="{FF2B5EF4-FFF2-40B4-BE49-F238E27FC236}">
                <a16:creationId xmlns:a16="http://schemas.microsoft.com/office/drawing/2014/main" id="{97DEF66E-71BE-6ABF-D594-AC650EC6D294}"/>
              </a:ext>
            </a:extLst>
          </p:cNvPr>
          <p:cNvSpPr/>
          <p:nvPr/>
        </p:nvSpPr>
        <p:spPr>
          <a:xfrm>
            <a:off x="591093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5. Make your Studio Inclusive</a:t>
            </a:r>
          </a:p>
        </p:txBody>
      </p:sp>
      <p:sp>
        <p:nvSpPr>
          <p:cNvPr id="19" name="Rounded Rectangle 18">
            <a:hlinkClick r:id="rId9" action="ppaction://hlinksldjump"/>
            <a:extLst>
              <a:ext uri="{FF2B5EF4-FFF2-40B4-BE49-F238E27FC236}">
                <a16:creationId xmlns:a16="http://schemas.microsoft.com/office/drawing/2014/main" id="{DE69A6B3-8F07-C356-2293-30E9008B4D22}"/>
              </a:ext>
            </a:extLst>
          </p:cNvPr>
          <p:cNvSpPr/>
          <p:nvPr/>
        </p:nvSpPr>
        <p:spPr>
          <a:xfrm>
            <a:off x="5910935"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3. Bedside Manner</a:t>
            </a:r>
          </a:p>
        </p:txBody>
      </p:sp>
    </p:spTree>
    <p:extLst>
      <p:ext uri="{BB962C8B-B14F-4D97-AF65-F5344CB8AC3E}">
        <p14:creationId xmlns:p14="http://schemas.microsoft.com/office/powerpoint/2010/main" val="25947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472B6B5-26A0-783F-C1D3-7D93B160A327}"/>
              </a:ext>
            </a:extLst>
          </p:cNvPr>
          <p:cNvSpPr txBox="1"/>
          <p:nvPr/>
        </p:nvSpPr>
        <p:spPr>
          <a:xfrm>
            <a:off x="654683" y="1820689"/>
            <a:ext cx="4113260" cy="523220"/>
          </a:xfrm>
          <a:prstGeom prst="rect">
            <a:avLst/>
          </a:prstGeom>
          <a:noFill/>
        </p:spPr>
        <p:txBody>
          <a:bodyPr wrap="square" rtlCol="0">
            <a:spAutoFit/>
          </a:bodyPr>
          <a:lstStyle/>
          <a:p>
            <a:r>
              <a:rPr lang="en-US" sz="2800" dirty="0">
                <a:latin typeface="Coax" pitchFamily="2" charset="77"/>
              </a:rPr>
              <a:t>Inclusive Spaces</a:t>
            </a:r>
          </a:p>
        </p:txBody>
      </p:sp>
      <p:sp>
        <p:nvSpPr>
          <p:cNvPr id="10" name="Rounded Rectangle 9">
            <a:extLst>
              <a:ext uri="{FF2B5EF4-FFF2-40B4-BE49-F238E27FC236}">
                <a16:creationId xmlns:a16="http://schemas.microsoft.com/office/drawing/2014/main" id="{D8743222-76FC-80E4-DA4B-7B655F01DD8D}"/>
              </a:ext>
            </a:extLst>
          </p:cNvPr>
          <p:cNvSpPr/>
          <p:nvPr/>
        </p:nvSpPr>
        <p:spPr>
          <a:xfrm>
            <a:off x="10458293" y="6043301"/>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Next</a:t>
            </a:r>
          </a:p>
        </p:txBody>
      </p:sp>
      <p:sp>
        <p:nvSpPr>
          <p:cNvPr id="11" name="Rounded Rectangle 10">
            <a:hlinkClick r:id="" action="ppaction://hlinkshowjump?jump=previousslide"/>
            <a:extLst>
              <a:ext uri="{FF2B5EF4-FFF2-40B4-BE49-F238E27FC236}">
                <a16:creationId xmlns:a16="http://schemas.microsoft.com/office/drawing/2014/main" id="{C14ED579-F2EC-AF67-5E8A-F382FE173656}"/>
              </a:ext>
            </a:extLst>
          </p:cNvPr>
          <p:cNvSpPr/>
          <p:nvPr/>
        </p:nvSpPr>
        <p:spPr>
          <a:xfrm>
            <a:off x="703839" y="6043301"/>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pic>
        <p:nvPicPr>
          <p:cNvPr id="9" name="Picture 8" descr="Shape&#10;&#10;Description automatically generated with low confidence">
            <a:extLst>
              <a:ext uri="{FF2B5EF4-FFF2-40B4-BE49-F238E27FC236}">
                <a16:creationId xmlns:a16="http://schemas.microsoft.com/office/drawing/2014/main" id="{8692814E-7251-2759-20F0-155D4E3F43C6}"/>
              </a:ext>
            </a:extLst>
          </p:cNvPr>
          <p:cNvPicPr>
            <a:picLocks noChangeAspect="1"/>
          </p:cNvPicPr>
          <p:nvPr/>
        </p:nvPicPr>
        <p:blipFill>
          <a:blip r:embed="rId5"/>
          <a:stretch>
            <a:fillRect/>
          </a:stretch>
        </p:blipFill>
        <p:spPr>
          <a:xfrm>
            <a:off x="3735221" y="1811050"/>
            <a:ext cx="4569156" cy="4569156"/>
          </a:xfrm>
          <a:prstGeom prst="rect">
            <a:avLst/>
          </a:prstGeom>
        </p:spPr>
      </p:pic>
    </p:spTree>
    <p:extLst>
      <p:ext uri="{BB962C8B-B14F-4D97-AF65-F5344CB8AC3E}">
        <p14:creationId xmlns:p14="http://schemas.microsoft.com/office/powerpoint/2010/main" val="219154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2" name="Rounded Rectangle 1">
            <a:extLst>
              <a:ext uri="{FF2B5EF4-FFF2-40B4-BE49-F238E27FC236}">
                <a16:creationId xmlns:a16="http://schemas.microsoft.com/office/drawing/2014/main" id="{C282CBF7-52DC-C90F-1A9D-804B65A2EFF2}"/>
              </a:ext>
              <a:ext uri="{C183D7F6-B498-43B3-948B-1728B52AA6E4}">
                <adec:decorative xmlns:adec="http://schemas.microsoft.com/office/drawing/2017/decorative" val="1"/>
              </a:ext>
            </a:extLst>
          </p:cNvPr>
          <p:cNvSpPr/>
          <p:nvPr/>
        </p:nvSpPr>
        <p:spPr>
          <a:xfrm>
            <a:off x="337456" y="1662671"/>
            <a:ext cx="11364686" cy="4865914"/>
          </a:xfrm>
          <a:prstGeom prst="roundRect">
            <a:avLst>
              <a:gd name="adj" fmla="val 72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1E59E14-1CC5-03C7-0708-6292941FB859}"/>
              </a:ext>
            </a:extLst>
          </p:cNvPr>
          <p:cNvSpPr txBox="1"/>
          <p:nvPr/>
        </p:nvSpPr>
        <p:spPr>
          <a:xfrm>
            <a:off x="8218714" y="2116683"/>
            <a:ext cx="2819400" cy="923330"/>
          </a:xfrm>
          <a:prstGeom prst="rect">
            <a:avLst/>
          </a:prstGeom>
          <a:noFill/>
        </p:spPr>
        <p:txBody>
          <a:bodyPr wrap="square" rtlCol="0">
            <a:spAutoFit/>
          </a:bodyPr>
          <a:lstStyle/>
          <a:p>
            <a:r>
              <a:rPr lang="en-US" dirty="0">
                <a:latin typeface="Helvetica" pitchFamily="2" charset="0"/>
              </a:rPr>
              <a:t>Create your own Inclusive Space Statement using the rubric provided.</a:t>
            </a:r>
          </a:p>
        </p:txBody>
      </p:sp>
      <p:sp>
        <p:nvSpPr>
          <p:cNvPr id="10" name="Rounded Rectangle 9">
            <a:extLst>
              <a:ext uri="{FF2B5EF4-FFF2-40B4-BE49-F238E27FC236}">
                <a16:creationId xmlns:a16="http://schemas.microsoft.com/office/drawing/2014/main" id="{50427A2B-CF75-E7F8-B0B2-17A67010EB54}"/>
              </a:ext>
            </a:extLst>
          </p:cNvPr>
          <p:cNvSpPr/>
          <p:nvPr/>
        </p:nvSpPr>
        <p:spPr>
          <a:xfrm>
            <a:off x="8218714" y="3040013"/>
            <a:ext cx="2906486" cy="2402843"/>
          </a:xfrm>
          <a:prstGeom prst="roundRect">
            <a:avLst>
              <a:gd name="adj" fmla="val 4579"/>
            </a:avLst>
          </a:prstGeom>
          <a:solidFill>
            <a:schemeClr val="bg1">
              <a:lumMod val="9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Enter your response here</a:t>
            </a:r>
          </a:p>
        </p:txBody>
      </p:sp>
      <p:sp>
        <p:nvSpPr>
          <p:cNvPr id="11" name="Rounded Rectangle 10">
            <a:extLst>
              <a:ext uri="{FF2B5EF4-FFF2-40B4-BE49-F238E27FC236}">
                <a16:creationId xmlns:a16="http://schemas.microsoft.com/office/drawing/2014/main" id="{9936E420-AF89-68B6-2AA2-569F4EB8AE58}"/>
              </a:ext>
            </a:extLst>
          </p:cNvPr>
          <p:cNvSpPr/>
          <p:nvPr/>
        </p:nvSpPr>
        <p:spPr>
          <a:xfrm>
            <a:off x="10120836" y="5577884"/>
            <a:ext cx="1004364" cy="35922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Submit</a:t>
            </a:r>
          </a:p>
        </p:txBody>
      </p:sp>
      <p:sp>
        <p:nvSpPr>
          <p:cNvPr id="12" name="Rounded Rectangle 11">
            <a:extLst>
              <a:ext uri="{FF2B5EF4-FFF2-40B4-BE49-F238E27FC236}">
                <a16:creationId xmlns:a16="http://schemas.microsoft.com/office/drawing/2014/main" id="{9F9018D4-3859-4BE3-55CF-68ABB2121E14}"/>
              </a:ext>
            </a:extLst>
          </p:cNvPr>
          <p:cNvSpPr/>
          <p:nvPr/>
        </p:nvSpPr>
        <p:spPr>
          <a:xfrm>
            <a:off x="9041712" y="5587044"/>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Cancel</a:t>
            </a:r>
          </a:p>
        </p:txBody>
      </p:sp>
      <p:sp>
        <p:nvSpPr>
          <p:cNvPr id="20" name="TextBox 19">
            <a:extLst>
              <a:ext uri="{FF2B5EF4-FFF2-40B4-BE49-F238E27FC236}">
                <a16:creationId xmlns:a16="http://schemas.microsoft.com/office/drawing/2014/main" id="{BD4A9F8C-D65D-E497-EAC2-26141E44FB93}"/>
              </a:ext>
            </a:extLst>
          </p:cNvPr>
          <p:cNvSpPr txBox="1"/>
          <p:nvPr/>
        </p:nvSpPr>
        <p:spPr>
          <a:xfrm>
            <a:off x="838199" y="1770394"/>
            <a:ext cx="3407229" cy="523220"/>
          </a:xfrm>
          <a:prstGeom prst="rect">
            <a:avLst/>
          </a:prstGeom>
          <a:noFill/>
        </p:spPr>
        <p:txBody>
          <a:bodyPr wrap="square" rtlCol="0">
            <a:spAutoFit/>
          </a:bodyPr>
          <a:lstStyle/>
          <a:p>
            <a:r>
              <a:rPr lang="en-US" sz="2800" dirty="0">
                <a:latin typeface="Coax" pitchFamily="2" charset="77"/>
              </a:rPr>
              <a:t>Inclusive Spaces</a:t>
            </a:r>
          </a:p>
        </p:txBody>
      </p:sp>
      <p:sp>
        <p:nvSpPr>
          <p:cNvPr id="21" name="Rounded Rectangle 20">
            <a:hlinkClick r:id="" action="ppaction://hlinkshowjump?jump=previousslide"/>
            <a:extLst>
              <a:ext uri="{FF2B5EF4-FFF2-40B4-BE49-F238E27FC236}">
                <a16:creationId xmlns:a16="http://schemas.microsoft.com/office/drawing/2014/main" id="{CF5822E0-4C4A-9408-364E-08A6736B111D}"/>
              </a:ext>
            </a:extLst>
          </p:cNvPr>
          <p:cNvSpPr/>
          <p:nvPr/>
        </p:nvSpPr>
        <p:spPr>
          <a:xfrm>
            <a:off x="703839" y="5912669"/>
            <a:ext cx="1004364" cy="359228"/>
          </a:xfrm>
          <a:prstGeom prst="roundRect">
            <a:avLst/>
          </a:prstGeom>
          <a:solidFill>
            <a:schemeClr val="bg1">
              <a:lumMod val="50000"/>
            </a:schemeClr>
          </a:solidFill>
          <a:ln>
            <a:solidFill>
              <a:schemeClr val="dk1">
                <a:shade val="50000"/>
                <a:alpha val="86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Back</a:t>
            </a:r>
          </a:p>
        </p:txBody>
      </p:sp>
      <p:graphicFrame>
        <p:nvGraphicFramePr>
          <p:cNvPr id="16" name="Table 16">
            <a:extLst>
              <a:ext uri="{FF2B5EF4-FFF2-40B4-BE49-F238E27FC236}">
                <a16:creationId xmlns:a16="http://schemas.microsoft.com/office/drawing/2014/main" id="{86A3B9A2-3626-E8D0-18AA-304A2EAFF413}"/>
              </a:ext>
            </a:extLst>
          </p:cNvPr>
          <p:cNvGraphicFramePr>
            <a:graphicFrameLocks noGrp="1"/>
          </p:cNvGraphicFramePr>
          <p:nvPr>
            <p:extLst>
              <p:ext uri="{D42A27DB-BD31-4B8C-83A1-F6EECF244321}">
                <p14:modId xmlns:p14="http://schemas.microsoft.com/office/powerpoint/2010/main" val="806421795"/>
              </p:ext>
            </p:extLst>
          </p:nvPr>
        </p:nvGraphicFramePr>
        <p:xfrm>
          <a:off x="579585" y="2603136"/>
          <a:ext cx="7397000" cy="2839720"/>
        </p:xfrm>
        <a:graphic>
          <a:graphicData uri="http://schemas.openxmlformats.org/drawingml/2006/table">
            <a:tbl>
              <a:tblPr firstRow="1" bandRow="1">
                <a:tableStyleId>{073A0DAA-6AF3-43AB-8588-CEC1D06C72B9}</a:tableStyleId>
              </a:tblPr>
              <a:tblGrid>
                <a:gridCol w="1440647">
                  <a:extLst>
                    <a:ext uri="{9D8B030D-6E8A-4147-A177-3AD203B41FA5}">
                      <a16:colId xmlns:a16="http://schemas.microsoft.com/office/drawing/2014/main" val="3278491546"/>
                    </a:ext>
                  </a:extLst>
                </a:gridCol>
                <a:gridCol w="1667382">
                  <a:extLst>
                    <a:ext uri="{9D8B030D-6E8A-4147-A177-3AD203B41FA5}">
                      <a16:colId xmlns:a16="http://schemas.microsoft.com/office/drawing/2014/main" val="1621148253"/>
                    </a:ext>
                  </a:extLst>
                </a:gridCol>
                <a:gridCol w="2220685">
                  <a:extLst>
                    <a:ext uri="{9D8B030D-6E8A-4147-A177-3AD203B41FA5}">
                      <a16:colId xmlns:a16="http://schemas.microsoft.com/office/drawing/2014/main" val="537198769"/>
                    </a:ext>
                  </a:extLst>
                </a:gridCol>
                <a:gridCol w="2068286">
                  <a:extLst>
                    <a:ext uri="{9D8B030D-6E8A-4147-A177-3AD203B41FA5}">
                      <a16:colId xmlns:a16="http://schemas.microsoft.com/office/drawing/2014/main" val="532633787"/>
                    </a:ext>
                  </a:extLst>
                </a:gridCol>
              </a:tblGrid>
              <a:tr h="370840">
                <a:tc>
                  <a:txBody>
                    <a:bodyPr/>
                    <a:lstStyle/>
                    <a:p>
                      <a:endParaRPr lang="en-US" b="0" i="0" dirty="0">
                        <a:latin typeface="Helvetica Light" panose="020B0403020202020204" pitchFamily="34" charset="0"/>
                      </a:endParaRPr>
                    </a:p>
                  </a:txBody>
                  <a:tcPr/>
                </a:tc>
                <a:tc>
                  <a:txBody>
                    <a:bodyPr/>
                    <a:lstStyle/>
                    <a:p>
                      <a:r>
                        <a:rPr lang="en-US" b="0" dirty="0"/>
                        <a:t>States the studio’s goal of inclusivity</a:t>
                      </a:r>
                      <a:endParaRPr lang="en-US" b="0" i="0" dirty="0">
                        <a:latin typeface="Helvetica Light" panose="020B0403020202020204" pitchFamily="34" charset="0"/>
                      </a:endParaRPr>
                    </a:p>
                  </a:txBody>
                  <a:tcPr/>
                </a:tc>
                <a:tc>
                  <a:txBody>
                    <a:bodyPr/>
                    <a:lstStyle/>
                    <a:p>
                      <a:r>
                        <a:rPr lang="en-US" b="0" dirty="0"/>
                        <a:t>States artist responsible for upholding inclusive policies</a:t>
                      </a:r>
                      <a:endParaRPr lang="en-US" b="0" i="0" dirty="0">
                        <a:latin typeface="Helvetica Light" panose="020B0403020202020204" pitchFamily="34" charset="0"/>
                      </a:endParaRPr>
                    </a:p>
                  </a:txBody>
                  <a:tcPr/>
                </a:tc>
                <a:tc>
                  <a:txBody>
                    <a:bodyPr/>
                    <a:lstStyle/>
                    <a:p>
                      <a:r>
                        <a:rPr lang="en-US" b="0" dirty="0"/>
                        <a:t>States how extent of artist personal abilities to maintain inclusivity</a:t>
                      </a:r>
                      <a:endParaRPr lang="en-US" b="0" i="0" dirty="0">
                        <a:latin typeface="Helvetica Light" panose="020B0403020202020204" pitchFamily="34" charset="0"/>
                      </a:endParaRPr>
                    </a:p>
                  </a:txBody>
                  <a:tcPr/>
                </a:tc>
                <a:extLst>
                  <a:ext uri="{0D108BD9-81ED-4DB2-BD59-A6C34878D82A}">
                    <a16:rowId xmlns:a16="http://schemas.microsoft.com/office/drawing/2014/main" val="1387832491"/>
                  </a:ext>
                </a:extLst>
              </a:tr>
              <a:tr h="370840">
                <a:tc>
                  <a:txBody>
                    <a:bodyPr/>
                    <a:lstStyle/>
                    <a:p>
                      <a:r>
                        <a:rPr lang="en-US" b="0" dirty="0"/>
                        <a:t>Clearly states</a:t>
                      </a:r>
                      <a:endParaRPr lang="en-US" b="0" i="0" dirty="0">
                        <a:latin typeface="Helvetica Light" panose="020B0403020202020204" pitchFamily="34" charset="0"/>
                      </a:endParaRPr>
                    </a:p>
                  </a:txBody>
                  <a:tcPr/>
                </a:tc>
                <a:tc>
                  <a:txBody>
                    <a:bodyPr/>
                    <a:lstStyle/>
                    <a:p>
                      <a:endParaRPr lang="en-US" b="0" i="0" dirty="0">
                        <a:latin typeface="Helvetica Light" panose="020B0403020202020204" pitchFamily="34" charset="0"/>
                      </a:endParaRPr>
                    </a:p>
                  </a:txBody>
                  <a:tcPr/>
                </a:tc>
                <a:tc>
                  <a:txBody>
                    <a:bodyPr/>
                    <a:lstStyle/>
                    <a:p>
                      <a:endParaRPr lang="en-US" b="0" i="0">
                        <a:latin typeface="Helvetica Light" panose="020B0403020202020204" pitchFamily="34" charset="0"/>
                      </a:endParaRPr>
                    </a:p>
                  </a:txBody>
                  <a:tcPr/>
                </a:tc>
                <a:tc>
                  <a:txBody>
                    <a:bodyPr/>
                    <a:lstStyle/>
                    <a:p>
                      <a:endParaRPr lang="en-US" b="0" i="0">
                        <a:latin typeface="Helvetica Light" panose="020B0403020202020204" pitchFamily="34" charset="0"/>
                      </a:endParaRPr>
                    </a:p>
                  </a:txBody>
                  <a:tcPr/>
                </a:tc>
                <a:extLst>
                  <a:ext uri="{0D108BD9-81ED-4DB2-BD59-A6C34878D82A}">
                    <a16:rowId xmlns:a16="http://schemas.microsoft.com/office/drawing/2014/main" val="2674798793"/>
                  </a:ext>
                </a:extLst>
              </a:tr>
              <a:tr h="370840">
                <a:tc>
                  <a:txBody>
                    <a:bodyPr/>
                    <a:lstStyle/>
                    <a:p>
                      <a:r>
                        <a:rPr lang="en-US" b="0" dirty="0"/>
                        <a:t>Might be inferred</a:t>
                      </a:r>
                      <a:endParaRPr lang="en-US" b="0" i="0" dirty="0">
                        <a:latin typeface="Helvetica Light" panose="020B0403020202020204" pitchFamily="34" charset="0"/>
                      </a:endParaRPr>
                    </a:p>
                  </a:txBody>
                  <a:tcPr/>
                </a:tc>
                <a:tc>
                  <a:txBody>
                    <a:bodyPr/>
                    <a:lstStyle/>
                    <a:p>
                      <a:endParaRPr lang="en-US" b="0" i="0">
                        <a:latin typeface="Helvetica Light" panose="020B0403020202020204" pitchFamily="34" charset="0"/>
                      </a:endParaRPr>
                    </a:p>
                  </a:txBody>
                  <a:tcPr/>
                </a:tc>
                <a:tc>
                  <a:txBody>
                    <a:bodyPr/>
                    <a:lstStyle/>
                    <a:p>
                      <a:endParaRPr lang="en-US" b="0" i="0" dirty="0">
                        <a:latin typeface="Helvetica Light" panose="020B0403020202020204" pitchFamily="34" charset="0"/>
                      </a:endParaRPr>
                    </a:p>
                  </a:txBody>
                  <a:tcPr/>
                </a:tc>
                <a:tc>
                  <a:txBody>
                    <a:bodyPr/>
                    <a:lstStyle/>
                    <a:p>
                      <a:endParaRPr lang="en-US" b="0" i="0" dirty="0">
                        <a:latin typeface="Helvetica Light" panose="020B0403020202020204" pitchFamily="34" charset="0"/>
                      </a:endParaRPr>
                    </a:p>
                  </a:txBody>
                  <a:tcPr/>
                </a:tc>
                <a:extLst>
                  <a:ext uri="{0D108BD9-81ED-4DB2-BD59-A6C34878D82A}">
                    <a16:rowId xmlns:a16="http://schemas.microsoft.com/office/drawing/2014/main" val="658696970"/>
                  </a:ext>
                </a:extLst>
              </a:tr>
              <a:tr h="370840">
                <a:tc>
                  <a:txBody>
                    <a:bodyPr/>
                    <a:lstStyle/>
                    <a:p>
                      <a:r>
                        <a:rPr lang="en-US" b="0" dirty="0"/>
                        <a:t>Does not clearly state</a:t>
                      </a:r>
                      <a:endParaRPr lang="en-US" b="0" i="0" dirty="0">
                        <a:latin typeface="Helvetica Light" panose="020B0403020202020204" pitchFamily="34" charset="0"/>
                      </a:endParaRPr>
                    </a:p>
                  </a:txBody>
                  <a:tcPr/>
                </a:tc>
                <a:tc>
                  <a:txBody>
                    <a:bodyPr/>
                    <a:lstStyle/>
                    <a:p>
                      <a:endParaRPr lang="en-US" b="0" i="0">
                        <a:latin typeface="Helvetica Light" panose="020B0403020202020204" pitchFamily="34" charset="0"/>
                      </a:endParaRPr>
                    </a:p>
                  </a:txBody>
                  <a:tcPr/>
                </a:tc>
                <a:tc>
                  <a:txBody>
                    <a:bodyPr/>
                    <a:lstStyle/>
                    <a:p>
                      <a:endParaRPr lang="en-US" b="0" i="0">
                        <a:latin typeface="Helvetica Light" panose="020B0403020202020204" pitchFamily="34" charset="0"/>
                      </a:endParaRPr>
                    </a:p>
                  </a:txBody>
                  <a:tcPr/>
                </a:tc>
                <a:tc>
                  <a:txBody>
                    <a:bodyPr/>
                    <a:lstStyle/>
                    <a:p>
                      <a:endParaRPr lang="en-US" b="0" i="0" dirty="0">
                        <a:latin typeface="Helvetica Light" panose="020B0403020202020204" pitchFamily="34" charset="0"/>
                      </a:endParaRPr>
                    </a:p>
                  </a:txBody>
                  <a:tcPr/>
                </a:tc>
                <a:extLst>
                  <a:ext uri="{0D108BD9-81ED-4DB2-BD59-A6C34878D82A}">
                    <a16:rowId xmlns:a16="http://schemas.microsoft.com/office/drawing/2014/main" val="2665881247"/>
                  </a:ext>
                </a:extLst>
              </a:tr>
            </a:tbl>
          </a:graphicData>
        </a:graphic>
      </p:graphicFrame>
    </p:spTree>
    <p:extLst>
      <p:ext uri="{BB962C8B-B14F-4D97-AF65-F5344CB8AC3E}">
        <p14:creationId xmlns:p14="http://schemas.microsoft.com/office/powerpoint/2010/main" val="156749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E22B-D8E5-CF5C-3CFE-6B7D8DF7C069}"/>
              </a:ext>
            </a:extLst>
          </p:cNvPr>
          <p:cNvSpPr>
            <a:spLocks noGrp="1"/>
          </p:cNvSpPr>
          <p:nvPr>
            <p:ph type="title"/>
          </p:nvPr>
        </p:nvSpPr>
        <p:spPr/>
        <p:txBody>
          <a:bodyPr>
            <a:normAutofit/>
          </a:bodyPr>
          <a:lstStyle/>
          <a:p>
            <a:r>
              <a:rPr lang="en-US" sz="6000" dirty="0">
                <a:latin typeface="Coax" pitchFamily="2" charset="77"/>
              </a:rPr>
              <a:t>Instructional Problem</a:t>
            </a:r>
          </a:p>
        </p:txBody>
      </p:sp>
      <p:sp>
        <p:nvSpPr>
          <p:cNvPr id="3" name="Content Placeholder 2">
            <a:extLst>
              <a:ext uri="{FF2B5EF4-FFF2-40B4-BE49-F238E27FC236}">
                <a16:creationId xmlns:a16="http://schemas.microsoft.com/office/drawing/2014/main" id="{0752D19E-4D27-C234-6A72-E1BE3D30B21A}"/>
              </a:ext>
            </a:extLst>
          </p:cNvPr>
          <p:cNvSpPr>
            <a:spLocks noGrp="1"/>
          </p:cNvSpPr>
          <p:nvPr>
            <p:ph idx="1"/>
          </p:nvPr>
        </p:nvSpPr>
        <p:spPr>
          <a:xfrm>
            <a:off x="838201" y="1825625"/>
            <a:ext cx="6073588" cy="4351338"/>
          </a:xfrm>
        </p:spPr>
        <p:txBody>
          <a:bodyPr>
            <a:normAutofit/>
          </a:bodyPr>
          <a:lstStyle/>
          <a:p>
            <a:pPr marL="0" marR="0">
              <a:lnSpc>
                <a:spcPct val="106000"/>
              </a:lnSpc>
              <a:spcBef>
                <a:spcPts val="0"/>
              </a:spcBef>
              <a:spcAft>
                <a:spcPts val="800"/>
              </a:spcAft>
            </a:pPr>
            <a:r>
              <a:rPr lang="en-US" sz="2400" dirty="0">
                <a:effectLst/>
                <a:latin typeface="Helvetica Light" panose="020B0403020202020204" pitchFamily="34" charset="0"/>
                <a:ea typeface="Arial" panose="020B0604020202020204" pitchFamily="34" charset="0"/>
              </a:rPr>
              <a:t>How can Permanent Makeup provide gender euphoria? </a:t>
            </a:r>
          </a:p>
          <a:p>
            <a:pPr marL="0" marR="0">
              <a:lnSpc>
                <a:spcPct val="106000"/>
              </a:lnSpc>
              <a:spcBef>
                <a:spcPts val="0"/>
              </a:spcBef>
              <a:spcAft>
                <a:spcPts val="800"/>
              </a:spcAft>
            </a:pPr>
            <a:r>
              <a:rPr lang="en-US" sz="2400" dirty="0">
                <a:effectLst/>
                <a:latin typeface="Helvetica Light" panose="020B0403020202020204" pitchFamily="34" charset="0"/>
                <a:ea typeface="Arial" panose="020B0604020202020204" pitchFamily="34" charset="0"/>
              </a:rPr>
              <a:t>PMUAs seeking to cater to LGBTQIA+ people should be educated in the proper language and bedside manner when conducting these procedures </a:t>
            </a:r>
          </a:p>
          <a:p>
            <a:pPr marL="0" marR="0">
              <a:lnSpc>
                <a:spcPct val="106000"/>
              </a:lnSpc>
              <a:spcBef>
                <a:spcPts val="0"/>
              </a:spcBef>
              <a:spcAft>
                <a:spcPts val="800"/>
              </a:spcAft>
            </a:pPr>
            <a:r>
              <a:rPr lang="en-US" sz="2400" dirty="0">
                <a:effectLst/>
                <a:latin typeface="Helvetica Light" panose="020B0403020202020204" pitchFamily="34" charset="0"/>
                <a:ea typeface="Arial" panose="020B0604020202020204" pitchFamily="34" charset="0"/>
              </a:rPr>
              <a:t>What techniques can be used to make desired features more pronounced, less pronounced, or more masculine or feminine in nature</a:t>
            </a:r>
            <a:endParaRPr lang="en-US" sz="3600" dirty="0">
              <a:latin typeface="Helvetica Light" panose="020B0403020202020204" pitchFamily="34" charset="0"/>
            </a:endParaRPr>
          </a:p>
        </p:txBody>
      </p:sp>
      <p:pic>
        <p:nvPicPr>
          <p:cNvPr id="5" name="Picture 4">
            <a:extLst>
              <a:ext uri="{FF2B5EF4-FFF2-40B4-BE49-F238E27FC236}">
                <a16:creationId xmlns:a16="http://schemas.microsoft.com/office/drawing/2014/main" id="{B9486B0C-8CBF-FA71-663A-752AEC63753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11789" y="1564622"/>
            <a:ext cx="4612341" cy="4612341"/>
          </a:xfrm>
          <a:prstGeom prst="rect">
            <a:avLst/>
          </a:prstGeom>
        </p:spPr>
      </p:pic>
    </p:spTree>
    <p:extLst>
      <p:ext uri="{BB962C8B-B14F-4D97-AF65-F5344CB8AC3E}">
        <p14:creationId xmlns:p14="http://schemas.microsoft.com/office/powerpoint/2010/main" val="1808592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8CA0609-ED6C-E13B-237B-54E865D5B0F6}"/>
              </a:ext>
            </a:extLst>
          </p:cNvPr>
          <p:cNvGrpSpPr/>
          <p:nvPr/>
        </p:nvGrpSpPr>
        <p:grpSpPr>
          <a:xfrm>
            <a:off x="838200" y="308279"/>
            <a:ext cx="4299857" cy="1234791"/>
            <a:chOff x="392318" y="560083"/>
            <a:chExt cx="5703682" cy="1637928"/>
          </a:xfrm>
        </p:grpSpPr>
        <p:pic>
          <p:nvPicPr>
            <p:cNvPr id="4" name="Picture 3">
              <a:extLst>
                <a:ext uri="{FF2B5EF4-FFF2-40B4-BE49-F238E27FC236}">
                  <a16:creationId xmlns:a16="http://schemas.microsoft.com/office/drawing/2014/main" id="{CDEE9625-54EE-7A1F-5950-2A3091F41C0D}"/>
                </a:ext>
              </a:extLst>
            </p:cNvPr>
            <p:cNvPicPr>
              <a:picLocks noChangeAspect="1"/>
            </p:cNvPicPr>
            <p:nvPr/>
          </p:nvPicPr>
          <p:blipFill>
            <a:blip r:embed="rId3"/>
            <a:stretch>
              <a:fillRect/>
            </a:stretch>
          </p:blipFill>
          <p:spPr>
            <a:xfrm>
              <a:off x="2077946" y="560083"/>
              <a:ext cx="4018054" cy="1148015"/>
            </a:xfrm>
            <a:prstGeom prst="rect">
              <a:avLst/>
            </a:prstGeom>
          </p:spPr>
        </p:pic>
        <p:sp>
          <p:nvSpPr>
            <p:cNvPr id="5" name="TextBox 4">
              <a:extLst>
                <a:ext uri="{FF2B5EF4-FFF2-40B4-BE49-F238E27FC236}">
                  <a16:creationId xmlns:a16="http://schemas.microsoft.com/office/drawing/2014/main" id="{F909ECAE-1AAA-E160-991B-A17DD615740B}"/>
                </a:ext>
              </a:extLst>
            </p:cNvPr>
            <p:cNvSpPr txBox="1"/>
            <p:nvPr/>
          </p:nvSpPr>
          <p:spPr>
            <a:xfrm>
              <a:off x="2270331" y="1708099"/>
              <a:ext cx="2480089" cy="489912"/>
            </a:xfrm>
            <a:prstGeom prst="rect">
              <a:avLst/>
            </a:prstGeom>
            <a:noFill/>
          </p:spPr>
          <p:txBody>
            <a:bodyPr wrap="square" rtlCol="0">
              <a:spAutoFit/>
            </a:bodyPr>
            <a:lstStyle/>
            <a:p>
              <a:r>
                <a:rPr lang="en-US" sz="1100" dirty="0">
                  <a:solidFill>
                    <a:schemeClr val="bg1"/>
                  </a:solidFill>
                  <a:latin typeface="Helvetica Light" panose="020B0403020202020204" pitchFamily="34" charset="0"/>
                </a:rPr>
                <a:t>Instructional</a:t>
              </a:r>
              <a:r>
                <a:rPr lang="en-US" dirty="0">
                  <a:solidFill>
                    <a:schemeClr val="bg1"/>
                  </a:solidFill>
                  <a:latin typeface="Helvetica Light" panose="020B0403020202020204" pitchFamily="34" charset="0"/>
                </a:rPr>
                <a:t> </a:t>
              </a:r>
              <a:r>
                <a:rPr lang="en-US" sz="1100" dirty="0">
                  <a:solidFill>
                    <a:schemeClr val="bg1"/>
                  </a:solidFill>
                  <a:latin typeface="Helvetica Light" panose="020B0403020202020204" pitchFamily="34" charset="0"/>
                </a:rPr>
                <a:t>Prototype</a:t>
              </a:r>
              <a:endParaRPr lang="en-US" dirty="0">
                <a:solidFill>
                  <a:schemeClr val="bg1"/>
                </a:solidFill>
                <a:latin typeface="Helvetica Light" panose="020B0403020202020204" pitchFamily="34" charset="0"/>
              </a:endParaRPr>
            </a:p>
          </p:txBody>
        </p:sp>
        <p:grpSp>
          <p:nvGrpSpPr>
            <p:cNvPr id="6" name="Group 5">
              <a:extLst>
                <a:ext uri="{FF2B5EF4-FFF2-40B4-BE49-F238E27FC236}">
                  <a16:creationId xmlns:a16="http://schemas.microsoft.com/office/drawing/2014/main" id="{89A1B8BE-DADE-2E72-5080-5FCE1B5D3969}"/>
                </a:ext>
              </a:extLst>
            </p:cNvPr>
            <p:cNvGrpSpPr/>
            <p:nvPr/>
          </p:nvGrpSpPr>
          <p:grpSpPr>
            <a:xfrm>
              <a:off x="392318" y="560083"/>
              <a:ext cx="1423511" cy="1423511"/>
              <a:chOff x="392318" y="314348"/>
              <a:chExt cx="1423511" cy="1423511"/>
            </a:xfrm>
          </p:grpSpPr>
          <p:sp>
            <p:nvSpPr>
              <p:cNvPr id="7" name="Oval 6">
                <a:extLst>
                  <a:ext uri="{FF2B5EF4-FFF2-40B4-BE49-F238E27FC236}">
                    <a16:creationId xmlns:a16="http://schemas.microsoft.com/office/drawing/2014/main" id="{0E49AA62-EAA3-4B4A-BF4C-57586B1CC6A0}"/>
                  </a:ext>
                </a:extLst>
              </p:cNvPr>
              <p:cNvSpPr/>
              <p:nvPr/>
            </p:nvSpPr>
            <p:spPr>
              <a:xfrm>
                <a:off x="392318" y="314348"/>
                <a:ext cx="1423511" cy="14235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CD8EC07-6A77-D093-D878-9284A39B82D1}"/>
                  </a:ext>
                </a:extLst>
              </p:cNvPr>
              <p:cNvPicPr>
                <a:picLocks noChangeAspect="1"/>
              </p:cNvPicPr>
              <p:nvPr/>
            </p:nvPicPr>
            <p:blipFill>
              <a:blip r:embed="rId4"/>
              <a:stretch>
                <a:fillRect/>
              </a:stretch>
            </p:blipFill>
            <p:spPr>
              <a:xfrm>
                <a:off x="420355" y="342385"/>
                <a:ext cx="1367438" cy="1367438"/>
              </a:xfrm>
              <a:prstGeom prst="rect">
                <a:avLst/>
              </a:prstGeom>
            </p:spPr>
          </p:pic>
        </p:grpSp>
      </p:grpSp>
      <p:sp>
        <p:nvSpPr>
          <p:cNvPr id="15" name="Rounded Rectangle 14">
            <a:hlinkClick r:id="rId5" action="ppaction://hlinksldjump"/>
            <a:extLst>
              <a:ext uri="{FF2B5EF4-FFF2-40B4-BE49-F238E27FC236}">
                <a16:creationId xmlns:a16="http://schemas.microsoft.com/office/drawing/2014/main" id="{E175B59D-FED4-7076-B6E9-264DBED764CD}"/>
              </a:ext>
            </a:extLst>
          </p:cNvPr>
          <p:cNvSpPr/>
          <p:nvPr/>
        </p:nvSpPr>
        <p:spPr>
          <a:xfrm>
            <a:off x="2448270"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2. Terminology</a:t>
            </a:r>
          </a:p>
        </p:txBody>
      </p:sp>
      <p:sp>
        <p:nvSpPr>
          <p:cNvPr id="16" name="Rounded Rectangle 15">
            <a:hlinkClick r:id="rId6" action="ppaction://hlinksldjump"/>
            <a:extLst>
              <a:ext uri="{FF2B5EF4-FFF2-40B4-BE49-F238E27FC236}">
                <a16:creationId xmlns:a16="http://schemas.microsoft.com/office/drawing/2014/main" id="{1B0B92EA-D94E-4350-868C-2066ADFD641D}"/>
              </a:ext>
            </a:extLst>
          </p:cNvPr>
          <p:cNvSpPr/>
          <p:nvPr/>
        </p:nvSpPr>
        <p:spPr>
          <a:xfrm>
            <a:off x="4160366" y="1979281"/>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1. Introduction</a:t>
            </a:r>
          </a:p>
        </p:txBody>
      </p:sp>
      <p:sp>
        <p:nvSpPr>
          <p:cNvPr id="17" name="Rounded Rectangle 16">
            <a:hlinkClick r:id="rId7" action="ppaction://hlinksldjump"/>
            <a:extLst>
              <a:ext uri="{FF2B5EF4-FFF2-40B4-BE49-F238E27FC236}">
                <a16:creationId xmlns:a16="http://schemas.microsoft.com/office/drawing/2014/main" id="{453FA0FB-2060-E4E4-BD60-E19C49AB3980}"/>
              </a:ext>
            </a:extLst>
          </p:cNvPr>
          <p:cNvSpPr/>
          <p:nvPr/>
        </p:nvSpPr>
        <p:spPr>
          <a:xfrm>
            <a:off x="244042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4. Facial Mapping</a:t>
            </a:r>
          </a:p>
        </p:txBody>
      </p:sp>
      <p:sp>
        <p:nvSpPr>
          <p:cNvPr id="18" name="Rounded Rectangle 17">
            <a:hlinkClick r:id="rId8" action="ppaction://hlinksldjump"/>
            <a:extLst>
              <a:ext uri="{FF2B5EF4-FFF2-40B4-BE49-F238E27FC236}">
                <a16:creationId xmlns:a16="http://schemas.microsoft.com/office/drawing/2014/main" id="{97DEF66E-71BE-6ABF-D594-AC650EC6D294}"/>
              </a:ext>
            </a:extLst>
          </p:cNvPr>
          <p:cNvSpPr/>
          <p:nvPr/>
        </p:nvSpPr>
        <p:spPr>
          <a:xfrm>
            <a:off x="5910936" y="4690785"/>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5. Make your Studio Inclusive</a:t>
            </a:r>
          </a:p>
        </p:txBody>
      </p:sp>
      <p:sp>
        <p:nvSpPr>
          <p:cNvPr id="19" name="Rounded Rectangle 18">
            <a:hlinkClick r:id="rId9" action="ppaction://hlinksldjump"/>
            <a:extLst>
              <a:ext uri="{FF2B5EF4-FFF2-40B4-BE49-F238E27FC236}">
                <a16:creationId xmlns:a16="http://schemas.microsoft.com/office/drawing/2014/main" id="{DE69A6B3-8F07-C356-2293-30E9008B4D22}"/>
              </a:ext>
            </a:extLst>
          </p:cNvPr>
          <p:cNvSpPr/>
          <p:nvPr/>
        </p:nvSpPr>
        <p:spPr>
          <a:xfrm>
            <a:off x="5910935" y="3350882"/>
            <a:ext cx="3285459" cy="1132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Coax" pitchFamily="2" charset="77"/>
              </a:rPr>
              <a:t>3. Bedside Manner</a:t>
            </a:r>
          </a:p>
        </p:txBody>
      </p:sp>
    </p:spTree>
    <p:extLst>
      <p:ext uri="{BB962C8B-B14F-4D97-AF65-F5344CB8AC3E}">
        <p14:creationId xmlns:p14="http://schemas.microsoft.com/office/powerpoint/2010/main" val="40751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9B98EF-666D-ADA8-2D43-E128C2EF5A1E}"/>
              </a:ext>
              <a:ext uri="{C183D7F6-B498-43B3-948B-1728B52AA6E4}">
                <adec:decorative xmlns:adec="http://schemas.microsoft.com/office/drawing/2017/decorative" val="1"/>
              </a:ext>
            </a:extLst>
          </p:cNvPr>
          <p:cNvPicPr>
            <a:picLocks noChangeAspect="1"/>
          </p:cNvPicPr>
          <p:nvPr/>
        </p:nvPicPr>
        <p:blipFill>
          <a:blip r:embed="rId3">
            <a:alphaModFix amt="43000"/>
          </a:blip>
          <a:stretch>
            <a:fillRect/>
          </a:stretch>
        </p:blipFill>
        <p:spPr>
          <a:xfrm>
            <a:off x="4259304" y="365125"/>
            <a:ext cx="8937711" cy="8959725"/>
          </a:xfrm>
          <a:prstGeom prst="rect">
            <a:avLst/>
          </a:prstGeom>
        </p:spPr>
      </p:pic>
      <p:sp>
        <p:nvSpPr>
          <p:cNvPr id="2" name="Title 1">
            <a:extLst>
              <a:ext uri="{FF2B5EF4-FFF2-40B4-BE49-F238E27FC236}">
                <a16:creationId xmlns:a16="http://schemas.microsoft.com/office/drawing/2014/main" id="{EE4CE095-6BC8-03C4-C9D7-9B648C3CEBF4}"/>
              </a:ext>
            </a:extLst>
          </p:cNvPr>
          <p:cNvSpPr>
            <a:spLocks noGrp="1"/>
          </p:cNvSpPr>
          <p:nvPr>
            <p:ph type="title"/>
          </p:nvPr>
        </p:nvSpPr>
        <p:spPr/>
        <p:txBody>
          <a:bodyPr>
            <a:normAutofit/>
          </a:bodyPr>
          <a:lstStyle/>
          <a:p>
            <a:r>
              <a:rPr lang="en-US" sz="6600" dirty="0">
                <a:latin typeface="Coax" pitchFamily="2" charset="77"/>
              </a:rPr>
              <a:t>Target Audience</a:t>
            </a:r>
          </a:p>
        </p:txBody>
      </p:sp>
      <p:sp>
        <p:nvSpPr>
          <p:cNvPr id="3" name="Content Placeholder 2">
            <a:extLst>
              <a:ext uri="{FF2B5EF4-FFF2-40B4-BE49-F238E27FC236}">
                <a16:creationId xmlns:a16="http://schemas.microsoft.com/office/drawing/2014/main" id="{09E88EBE-1C8B-B7CB-4967-CA702C603FEC}"/>
              </a:ext>
            </a:extLst>
          </p:cNvPr>
          <p:cNvSpPr>
            <a:spLocks noGrp="1"/>
          </p:cNvSpPr>
          <p:nvPr>
            <p:ph idx="1"/>
          </p:nvPr>
        </p:nvSpPr>
        <p:spPr>
          <a:xfrm>
            <a:off x="838200" y="1845146"/>
            <a:ext cx="10399060" cy="871925"/>
          </a:xfrm>
        </p:spPr>
        <p:txBody>
          <a:bodyPr/>
          <a:lstStyle/>
          <a:p>
            <a:pPr marL="0" indent="0">
              <a:buNone/>
            </a:pPr>
            <a:r>
              <a:rPr lang="en-US" dirty="0">
                <a:latin typeface="Helvetica Light" panose="020B0403020202020204" pitchFamily="34" charset="0"/>
              </a:rPr>
              <a:t>Permanent makeup and restorative tattoo artists</a:t>
            </a:r>
          </a:p>
        </p:txBody>
      </p:sp>
      <p:grpSp>
        <p:nvGrpSpPr>
          <p:cNvPr id="7" name="Group 6">
            <a:extLst>
              <a:ext uri="{FF2B5EF4-FFF2-40B4-BE49-F238E27FC236}">
                <a16:creationId xmlns:a16="http://schemas.microsoft.com/office/drawing/2014/main" id="{0ACB0A63-586A-D397-89F8-150A016EE65E}"/>
              </a:ext>
            </a:extLst>
          </p:cNvPr>
          <p:cNvGrpSpPr/>
          <p:nvPr/>
        </p:nvGrpSpPr>
        <p:grpSpPr>
          <a:xfrm>
            <a:off x="954740" y="2463809"/>
            <a:ext cx="6239436" cy="3768250"/>
            <a:chOff x="5136776" y="2947903"/>
            <a:chExt cx="5570077" cy="3363997"/>
          </a:xfrm>
        </p:grpSpPr>
        <p:pic>
          <p:nvPicPr>
            <p:cNvPr id="5" name="Picture 4" descr="A doctor with a stethoscope around her neck&#10;&#10;Description automatically generated with low confidence">
              <a:extLst>
                <a:ext uri="{FF2B5EF4-FFF2-40B4-BE49-F238E27FC236}">
                  <a16:creationId xmlns:a16="http://schemas.microsoft.com/office/drawing/2014/main" id="{E912C694-4DD0-3589-4C7D-2FDF9799DB1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36776" y="2947903"/>
              <a:ext cx="5570071" cy="3133165"/>
            </a:xfrm>
            <a:prstGeom prst="rect">
              <a:avLst/>
            </a:prstGeom>
          </p:spPr>
        </p:pic>
        <p:sp>
          <p:nvSpPr>
            <p:cNvPr id="6" name="TextBox 5">
              <a:extLst>
                <a:ext uri="{FF2B5EF4-FFF2-40B4-BE49-F238E27FC236}">
                  <a16:creationId xmlns:a16="http://schemas.microsoft.com/office/drawing/2014/main" id="{E9DAEA07-40B7-75CE-8834-E2662CC8C97B}"/>
                </a:ext>
              </a:extLst>
            </p:cNvPr>
            <p:cNvSpPr txBox="1"/>
            <p:nvPr/>
          </p:nvSpPr>
          <p:spPr>
            <a:xfrm>
              <a:off x="5136776" y="6081068"/>
              <a:ext cx="5570077" cy="230832"/>
            </a:xfrm>
            <a:prstGeom prst="rect">
              <a:avLst/>
            </a:prstGeom>
            <a:noFill/>
          </p:spPr>
          <p:txBody>
            <a:bodyPr wrap="square" rtlCol="0">
              <a:spAutoFit/>
            </a:bodyPr>
            <a:lstStyle/>
            <a:p>
              <a:r>
                <a:rPr lang="en-US" sz="900" dirty="0">
                  <a:hlinkClick r:id="rId5" tooltip="https://www.flickr.com/photos/lobostudio/5545379689"/>
                </a:rPr>
                <a:t>This Photo</a:t>
              </a:r>
              <a:r>
                <a:rPr lang="en-US" sz="900" dirty="0"/>
                <a:t> by Unknown Author is licensed under </a:t>
              </a:r>
              <a:r>
                <a:rPr lang="en-US" sz="900" dirty="0">
                  <a:hlinkClick r:id="rId6" tooltip="https://creativecommons.org/licenses/by-sa/3.0/"/>
                </a:rPr>
                <a:t>CC BY-SA</a:t>
              </a:r>
              <a:endParaRPr lang="en-US" sz="900" dirty="0"/>
            </a:p>
          </p:txBody>
        </p:sp>
      </p:grpSp>
    </p:spTree>
    <p:extLst>
      <p:ext uri="{BB962C8B-B14F-4D97-AF65-F5344CB8AC3E}">
        <p14:creationId xmlns:p14="http://schemas.microsoft.com/office/powerpoint/2010/main" val="2765295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9B98EF-666D-ADA8-2D43-E128C2EF5A1E}"/>
              </a:ext>
              <a:ext uri="{C183D7F6-B498-43B3-948B-1728B52AA6E4}">
                <adec:decorative xmlns:adec="http://schemas.microsoft.com/office/drawing/2017/decorative" val="1"/>
              </a:ext>
            </a:extLst>
          </p:cNvPr>
          <p:cNvPicPr>
            <a:picLocks noChangeAspect="1"/>
          </p:cNvPicPr>
          <p:nvPr/>
        </p:nvPicPr>
        <p:blipFill>
          <a:blip r:embed="rId3">
            <a:alphaModFix amt="43000"/>
          </a:blip>
          <a:stretch>
            <a:fillRect/>
          </a:stretch>
        </p:blipFill>
        <p:spPr>
          <a:xfrm>
            <a:off x="4259304" y="365125"/>
            <a:ext cx="8937711" cy="8959725"/>
          </a:xfrm>
          <a:prstGeom prst="rect">
            <a:avLst/>
          </a:prstGeom>
        </p:spPr>
      </p:pic>
      <p:sp>
        <p:nvSpPr>
          <p:cNvPr id="2" name="Title 1">
            <a:extLst>
              <a:ext uri="{FF2B5EF4-FFF2-40B4-BE49-F238E27FC236}">
                <a16:creationId xmlns:a16="http://schemas.microsoft.com/office/drawing/2014/main" id="{EE4CE095-6BC8-03C4-C9D7-9B648C3CEBF4}"/>
              </a:ext>
            </a:extLst>
          </p:cNvPr>
          <p:cNvSpPr>
            <a:spLocks noGrp="1"/>
          </p:cNvSpPr>
          <p:nvPr>
            <p:ph type="title"/>
          </p:nvPr>
        </p:nvSpPr>
        <p:spPr/>
        <p:txBody>
          <a:bodyPr>
            <a:normAutofit/>
          </a:bodyPr>
          <a:lstStyle/>
          <a:p>
            <a:r>
              <a:rPr lang="en-US" sz="6600" dirty="0">
                <a:latin typeface="Coax" pitchFamily="2" charset="77"/>
              </a:rPr>
              <a:t>Learning Outcomes</a:t>
            </a:r>
          </a:p>
        </p:txBody>
      </p:sp>
      <p:sp>
        <p:nvSpPr>
          <p:cNvPr id="3" name="Content Placeholder 2">
            <a:extLst>
              <a:ext uri="{FF2B5EF4-FFF2-40B4-BE49-F238E27FC236}">
                <a16:creationId xmlns:a16="http://schemas.microsoft.com/office/drawing/2014/main" id="{09E88EBE-1C8B-B7CB-4967-CA702C603FEC}"/>
              </a:ext>
            </a:extLst>
          </p:cNvPr>
          <p:cNvSpPr>
            <a:spLocks noGrp="1"/>
          </p:cNvSpPr>
          <p:nvPr>
            <p:ph idx="1"/>
          </p:nvPr>
        </p:nvSpPr>
        <p:spPr>
          <a:xfrm>
            <a:off x="838200" y="1690688"/>
            <a:ext cx="10399060" cy="4562194"/>
          </a:xfrm>
        </p:spPr>
        <p:txBody>
          <a:bodyPr>
            <a:normAutofit fontScale="92500"/>
          </a:bodyPr>
          <a:lstStyle/>
          <a:p>
            <a:pPr marL="0" marR="0">
              <a:lnSpc>
                <a:spcPct val="106000"/>
              </a:lnSpc>
              <a:spcBef>
                <a:spcPts val="0"/>
              </a:spcBef>
              <a:spcAft>
                <a:spcPts val="800"/>
              </a:spcAft>
            </a:pPr>
            <a:r>
              <a:rPr lang="en-US" dirty="0">
                <a:effectLst/>
                <a:latin typeface="Helvetica Light" panose="020B0403020202020204" pitchFamily="34" charset="0"/>
                <a:ea typeface="Arial" panose="020B0604020202020204" pitchFamily="34" charset="0"/>
              </a:rPr>
              <a:t>Recognize the benefits and importance of gender-affirming permanent makeup</a:t>
            </a:r>
          </a:p>
          <a:p>
            <a:pPr marL="0">
              <a:lnSpc>
                <a:spcPct val="106000"/>
              </a:lnSpc>
              <a:spcBef>
                <a:spcPts val="0"/>
              </a:spcBef>
              <a:spcAft>
                <a:spcPts val="800"/>
              </a:spcAft>
            </a:pPr>
            <a:r>
              <a:rPr lang="en-US" dirty="0">
                <a:effectLst/>
                <a:latin typeface="Helvetica Light" panose="020B0403020202020204" pitchFamily="34" charset="0"/>
                <a:ea typeface="Arial" panose="020B0604020202020204" pitchFamily="34" charset="0"/>
              </a:rPr>
              <a:t>Demonstrate knowledge of proper gender-inclusive terminology</a:t>
            </a:r>
          </a:p>
          <a:p>
            <a:pPr marL="0">
              <a:lnSpc>
                <a:spcPct val="106000"/>
              </a:lnSpc>
              <a:spcBef>
                <a:spcPts val="0"/>
              </a:spcBef>
              <a:spcAft>
                <a:spcPts val="800"/>
              </a:spcAft>
            </a:pPr>
            <a:r>
              <a:rPr lang="en-US" dirty="0">
                <a:effectLst/>
                <a:latin typeface="Helvetica Light" panose="020B0403020202020204" pitchFamily="34" charset="0"/>
                <a:ea typeface="Arial" panose="020B0604020202020204" pitchFamily="34" charset="0"/>
              </a:rPr>
              <a:t>Develop an awareness to proper terminology and conversational skills needed to improve bedside manner when working with LGBTQ+ Clients</a:t>
            </a:r>
          </a:p>
          <a:p>
            <a:pPr marL="0" marR="0">
              <a:lnSpc>
                <a:spcPct val="106000"/>
              </a:lnSpc>
              <a:spcBef>
                <a:spcPts val="0"/>
              </a:spcBef>
              <a:spcAft>
                <a:spcPts val="800"/>
              </a:spcAft>
            </a:pPr>
            <a:r>
              <a:rPr lang="en-US" dirty="0">
                <a:effectLst/>
                <a:latin typeface="Helvetica Light" panose="020B0403020202020204" pitchFamily="34" charset="0"/>
                <a:ea typeface="Arial" panose="020B0604020202020204" pitchFamily="34" charset="0"/>
              </a:rPr>
              <a:t>Execute proper facial mapping techniques based on the desired gender-affirming outcome</a:t>
            </a:r>
          </a:p>
          <a:p>
            <a:pPr marL="0">
              <a:lnSpc>
                <a:spcPct val="106000"/>
              </a:lnSpc>
              <a:spcBef>
                <a:spcPts val="0"/>
              </a:spcBef>
              <a:spcAft>
                <a:spcPts val="800"/>
              </a:spcAft>
            </a:pPr>
            <a:r>
              <a:rPr lang="en-US" dirty="0">
                <a:effectLst/>
                <a:latin typeface="Helvetica Light" panose="020B0403020202020204" pitchFamily="34" charset="0"/>
                <a:ea typeface="Arial" panose="020B0604020202020204" pitchFamily="34" charset="0"/>
              </a:rPr>
              <a:t>Exemplify aspects of a gender-inclusive space</a:t>
            </a:r>
          </a:p>
          <a:p>
            <a:pPr marL="0" marR="0" indent="0">
              <a:lnSpc>
                <a:spcPct val="106000"/>
              </a:lnSpc>
              <a:spcBef>
                <a:spcPts val="0"/>
              </a:spcBef>
              <a:spcAft>
                <a:spcPts val="800"/>
              </a:spcAft>
              <a:buNone/>
            </a:pPr>
            <a:endParaRPr lang="en-US" dirty="0">
              <a:effectLst/>
              <a:latin typeface="Helvetica Light" panose="020B0403020202020204" pitchFamily="34" charset="0"/>
              <a:ea typeface="Arial" panose="020B0604020202020204" pitchFamily="34" charset="0"/>
            </a:endParaRPr>
          </a:p>
        </p:txBody>
      </p:sp>
    </p:spTree>
    <p:extLst>
      <p:ext uri="{BB962C8B-B14F-4D97-AF65-F5344CB8AC3E}">
        <p14:creationId xmlns:p14="http://schemas.microsoft.com/office/powerpoint/2010/main" val="407163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9B98EF-666D-ADA8-2D43-E128C2EF5A1E}"/>
              </a:ext>
              <a:ext uri="{C183D7F6-B498-43B3-948B-1728B52AA6E4}">
                <adec:decorative xmlns:adec="http://schemas.microsoft.com/office/drawing/2017/decorative" val="1"/>
              </a:ext>
            </a:extLst>
          </p:cNvPr>
          <p:cNvPicPr>
            <a:picLocks noChangeAspect="1"/>
          </p:cNvPicPr>
          <p:nvPr/>
        </p:nvPicPr>
        <p:blipFill>
          <a:blip r:embed="rId3">
            <a:alphaModFix amt="43000"/>
          </a:blip>
          <a:stretch>
            <a:fillRect/>
          </a:stretch>
        </p:blipFill>
        <p:spPr>
          <a:xfrm>
            <a:off x="4259304" y="365125"/>
            <a:ext cx="8937711" cy="8959725"/>
          </a:xfrm>
          <a:prstGeom prst="rect">
            <a:avLst/>
          </a:prstGeom>
        </p:spPr>
      </p:pic>
      <p:sp>
        <p:nvSpPr>
          <p:cNvPr id="2" name="Title 1">
            <a:extLst>
              <a:ext uri="{FF2B5EF4-FFF2-40B4-BE49-F238E27FC236}">
                <a16:creationId xmlns:a16="http://schemas.microsoft.com/office/drawing/2014/main" id="{EE4CE095-6BC8-03C4-C9D7-9B648C3CEBF4}"/>
              </a:ext>
            </a:extLst>
          </p:cNvPr>
          <p:cNvSpPr>
            <a:spLocks noGrp="1"/>
          </p:cNvSpPr>
          <p:nvPr>
            <p:ph type="title"/>
          </p:nvPr>
        </p:nvSpPr>
        <p:spPr/>
        <p:txBody>
          <a:bodyPr>
            <a:normAutofit/>
          </a:bodyPr>
          <a:lstStyle/>
          <a:p>
            <a:r>
              <a:rPr lang="en-US" sz="6600" dirty="0">
                <a:latin typeface="Coax" pitchFamily="2" charset="77"/>
              </a:rPr>
              <a:t>Learning Models</a:t>
            </a:r>
          </a:p>
        </p:txBody>
      </p:sp>
      <p:sp>
        <p:nvSpPr>
          <p:cNvPr id="3" name="Content Placeholder 2">
            <a:extLst>
              <a:ext uri="{FF2B5EF4-FFF2-40B4-BE49-F238E27FC236}">
                <a16:creationId xmlns:a16="http://schemas.microsoft.com/office/drawing/2014/main" id="{09E88EBE-1C8B-B7CB-4967-CA702C603FEC}"/>
              </a:ext>
            </a:extLst>
          </p:cNvPr>
          <p:cNvSpPr>
            <a:spLocks noGrp="1"/>
          </p:cNvSpPr>
          <p:nvPr>
            <p:ph idx="1"/>
          </p:nvPr>
        </p:nvSpPr>
        <p:spPr>
          <a:xfrm>
            <a:off x="838200" y="1690688"/>
            <a:ext cx="10399060" cy="4562194"/>
          </a:xfrm>
        </p:spPr>
        <p:txBody>
          <a:bodyPr>
            <a:normAutofit/>
          </a:bodyPr>
          <a:lstStyle/>
          <a:p>
            <a:pPr>
              <a:lnSpc>
                <a:spcPct val="106000"/>
              </a:lnSpc>
              <a:spcBef>
                <a:spcPts val="0"/>
              </a:spcBef>
              <a:spcAft>
                <a:spcPts val="800"/>
              </a:spcAft>
            </a:pPr>
            <a:r>
              <a:rPr lang="en-US" dirty="0">
                <a:latin typeface="Helvetica Light" panose="020B0403020202020204" pitchFamily="34" charset="0"/>
                <a:ea typeface="Arial" panose="020B0604020202020204" pitchFamily="34" charset="0"/>
              </a:rPr>
              <a:t>Supportive</a:t>
            </a:r>
          </a:p>
          <a:p>
            <a:pPr lvl="1">
              <a:lnSpc>
                <a:spcPct val="106000"/>
              </a:lnSpc>
              <a:spcBef>
                <a:spcPts val="0"/>
              </a:spcBef>
              <a:spcAft>
                <a:spcPts val="800"/>
              </a:spcAft>
            </a:pPr>
            <a:r>
              <a:rPr lang="en-US" dirty="0">
                <a:latin typeface="Helvetica Light" panose="020B0403020202020204" pitchFamily="34" charset="0"/>
                <a:ea typeface="Arial" panose="020B0604020202020204" pitchFamily="34" charset="0"/>
              </a:rPr>
              <a:t>Videos, infographics and aids</a:t>
            </a:r>
          </a:p>
          <a:p>
            <a:pPr>
              <a:lnSpc>
                <a:spcPct val="106000"/>
              </a:lnSpc>
              <a:spcBef>
                <a:spcPts val="0"/>
              </a:spcBef>
              <a:spcAft>
                <a:spcPts val="800"/>
              </a:spcAft>
            </a:pPr>
            <a:r>
              <a:rPr lang="en-US" dirty="0">
                <a:effectLst/>
                <a:latin typeface="Helvetica Light" panose="020B0403020202020204" pitchFamily="34" charset="0"/>
                <a:ea typeface="Arial" panose="020B0604020202020204" pitchFamily="34" charset="0"/>
              </a:rPr>
              <a:t>Dialogic</a:t>
            </a:r>
          </a:p>
          <a:p>
            <a:pPr lvl="1">
              <a:lnSpc>
                <a:spcPct val="106000"/>
              </a:lnSpc>
              <a:spcBef>
                <a:spcPts val="0"/>
              </a:spcBef>
              <a:spcAft>
                <a:spcPts val="800"/>
              </a:spcAft>
            </a:pPr>
            <a:r>
              <a:rPr lang="en-US" dirty="0">
                <a:effectLst/>
                <a:latin typeface="Helvetica Light" panose="020B0403020202020204" pitchFamily="34" charset="0"/>
                <a:ea typeface="Arial" panose="020B0604020202020204" pitchFamily="34" charset="0"/>
              </a:rPr>
              <a:t>Reflection</a:t>
            </a:r>
          </a:p>
          <a:p>
            <a:pPr lvl="1">
              <a:lnSpc>
                <a:spcPct val="106000"/>
              </a:lnSpc>
              <a:spcBef>
                <a:spcPts val="0"/>
              </a:spcBef>
              <a:spcAft>
                <a:spcPts val="800"/>
              </a:spcAft>
            </a:pPr>
            <a:r>
              <a:rPr lang="en-US" dirty="0">
                <a:latin typeface="Helvetica Light" panose="020B0403020202020204" pitchFamily="34" charset="0"/>
                <a:ea typeface="Arial" panose="020B0604020202020204" pitchFamily="34" charset="0"/>
              </a:rPr>
              <a:t>Collaboration and Social Negotiation</a:t>
            </a:r>
            <a:endParaRPr lang="en-US" dirty="0">
              <a:effectLst/>
              <a:latin typeface="Helvetica Light" panose="020B0403020202020204" pitchFamily="34" charset="0"/>
              <a:ea typeface="Arial" panose="020B0604020202020204" pitchFamily="34" charset="0"/>
            </a:endParaRPr>
          </a:p>
          <a:p>
            <a:pPr marL="0" marR="0" indent="0">
              <a:lnSpc>
                <a:spcPct val="106000"/>
              </a:lnSpc>
              <a:spcBef>
                <a:spcPts val="0"/>
              </a:spcBef>
              <a:spcAft>
                <a:spcPts val="800"/>
              </a:spcAft>
              <a:buNone/>
            </a:pPr>
            <a:endParaRPr lang="en-US" dirty="0">
              <a:effectLst/>
              <a:latin typeface="Helvetica Light" panose="020B0403020202020204" pitchFamily="34" charset="0"/>
              <a:ea typeface="Arial" panose="020B0604020202020204" pitchFamily="34" charset="0"/>
            </a:endParaRPr>
          </a:p>
        </p:txBody>
      </p:sp>
      <p:pic>
        <p:nvPicPr>
          <p:cNvPr id="5" name="Picture 4">
            <a:extLst>
              <a:ext uri="{FF2B5EF4-FFF2-40B4-BE49-F238E27FC236}">
                <a16:creationId xmlns:a16="http://schemas.microsoft.com/office/drawing/2014/main" id="{4E20D7BD-D47B-CB7A-FA3A-986BA7D669B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92589" y="-365125"/>
            <a:ext cx="6858000" cy="6858000"/>
          </a:xfrm>
          <a:prstGeom prst="rect">
            <a:avLst/>
          </a:prstGeom>
        </p:spPr>
      </p:pic>
    </p:spTree>
    <p:extLst>
      <p:ext uri="{BB962C8B-B14F-4D97-AF65-F5344CB8AC3E}">
        <p14:creationId xmlns:p14="http://schemas.microsoft.com/office/powerpoint/2010/main" val="2892715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7200F3-699F-CD95-9C98-53E6086854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9986" y="365125"/>
            <a:ext cx="8937711" cy="8959725"/>
          </a:xfrm>
          <a:prstGeom prst="rect">
            <a:avLst/>
          </a:prstGeom>
        </p:spPr>
      </p:pic>
      <p:sp>
        <p:nvSpPr>
          <p:cNvPr id="2" name="Title 1">
            <a:extLst>
              <a:ext uri="{FF2B5EF4-FFF2-40B4-BE49-F238E27FC236}">
                <a16:creationId xmlns:a16="http://schemas.microsoft.com/office/drawing/2014/main" id="{F2ECF392-45EE-CD6D-95CE-8C20053E15D4}"/>
              </a:ext>
            </a:extLst>
          </p:cNvPr>
          <p:cNvSpPr>
            <a:spLocks noGrp="1"/>
          </p:cNvSpPr>
          <p:nvPr>
            <p:ph type="title"/>
          </p:nvPr>
        </p:nvSpPr>
        <p:spPr>
          <a:xfrm>
            <a:off x="838200" y="365125"/>
            <a:ext cx="10515600" cy="6127750"/>
          </a:xfrm>
        </p:spPr>
        <p:txBody>
          <a:bodyPr>
            <a:normAutofit/>
          </a:bodyPr>
          <a:lstStyle/>
          <a:p>
            <a:r>
              <a:rPr lang="en-US" sz="8000" dirty="0">
                <a:latin typeface="Coax" pitchFamily="2" charset="77"/>
              </a:rPr>
              <a:t>Design Table</a:t>
            </a:r>
          </a:p>
        </p:txBody>
      </p:sp>
    </p:spTree>
    <p:extLst>
      <p:ext uri="{BB962C8B-B14F-4D97-AF65-F5344CB8AC3E}">
        <p14:creationId xmlns:p14="http://schemas.microsoft.com/office/powerpoint/2010/main" val="346123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220D862-2EC2-7757-F8F5-65568A1BB6C6}"/>
              </a:ext>
            </a:extLst>
          </p:cNvPr>
          <p:cNvGraphicFramePr>
            <a:graphicFrameLocks noGrp="1"/>
          </p:cNvGraphicFramePr>
          <p:nvPr>
            <p:extLst>
              <p:ext uri="{D42A27DB-BD31-4B8C-83A1-F6EECF244321}">
                <p14:modId xmlns:p14="http://schemas.microsoft.com/office/powerpoint/2010/main" val="2494230315"/>
              </p:ext>
            </p:extLst>
          </p:nvPr>
        </p:nvGraphicFramePr>
        <p:xfrm>
          <a:off x="428064" y="194786"/>
          <a:ext cx="11335871" cy="6468428"/>
        </p:xfrm>
        <a:graphic>
          <a:graphicData uri="http://schemas.openxmlformats.org/drawingml/2006/table">
            <a:tbl>
              <a:tblPr firstRow="1" bandRow="1">
                <a:tableStyleId>{073A0DAA-6AF3-43AB-8588-CEC1D06C72B9}</a:tableStyleId>
              </a:tblPr>
              <a:tblGrid>
                <a:gridCol w="1383787">
                  <a:extLst>
                    <a:ext uri="{9D8B030D-6E8A-4147-A177-3AD203B41FA5}">
                      <a16:colId xmlns:a16="http://schemas.microsoft.com/office/drawing/2014/main" val="2860596911"/>
                    </a:ext>
                  </a:extLst>
                </a:gridCol>
                <a:gridCol w="922525">
                  <a:extLst>
                    <a:ext uri="{9D8B030D-6E8A-4147-A177-3AD203B41FA5}">
                      <a16:colId xmlns:a16="http://schemas.microsoft.com/office/drawing/2014/main" val="3347829274"/>
                    </a:ext>
                  </a:extLst>
                </a:gridCol>
                <a:gridCol w="5563103">
                  <a:extLst>
                    <a:ext uri="{9D8B030D-6E8A-4147-A177-3AD203B41FA5}">
                      <a16:colId xmlns:a16="http://schemas.microsoft.com/office/drawing/2014/main" val="2917234082"/>
                    </a:ext>
                  </a:extLst>
                </a:gridCol>
                <a:gridCol w="768770">
                  <a:extLst>
                    <a:ext uri="{9D8B030D-6E8A-4147-A177-3AD203B41FA5}">
                      <a16:colId xmlns:a16="http://schemas.microsoft.com/office/drawing/2014/main" val="2360413519"/>
                    </a:ext>
                  </a:extLst>
                </a:gridCol>
                <a:gridCol w="2697686">
                  <a:extLst>
                    <a:ext uri="{9D8B030D-6E8A-4147-A177-3AD203B41FA5}">
                      <a16:colId xmlns:a16="http://schemas.microsoft.com/office/drawing/2014/main" val="1866427946"/>
                    </a:ext>
                  </a:extLst>
                </a:gridCol>
              </a:tblGrid>
              <a:tr h="370840">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Outcomes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(Come from Proposal)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Instructional Strategies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Learning Activities/Tasks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(Should be reflected in Prototype)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Learning Technologies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Assessment 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Evaluation Criteria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4515927"/>
                  </a:ext>
                </a:extLst>
              </a:tr>
              <a:tr h="370840">
                <a:tc>
                  <a:txBody>
                    <a:bodyPr/>
                    <a:lstStyle/>
                    <a:p>
                      <a:pPr marL="0" marR="0">
                        <a:lnSpc>
                          <a:spcPct val="106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Recognize the benefits and importance of gender-affirming permanent makeup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Reflection, Modeling and explaining.</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Learners will be prompted to reflect on a time when they felt their gender was affirmed. Even if cisgender, does makeup, PMU, or clothing make you feel happy and like yourself? Learners will then write a short answer on what makes them feel affirmed in their gender or other identities. Learners will then watch a short lecture on what gender affirmation/euphoria, and view examples of how PMU can help individuals to achieve affirmation and euphoria.</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LMS</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Instructor will assess learner’s reflection. Initial assessment to be utilized to see individual learner’s progression.</a:t>
                      </a:r>
                    </a:p>
                  </a:txBody>
                  <a:tcPr marL="68580" marR="68580" marT="0" marB="0"/>
                </a:tc>
                <a:extLst>
                  <a:ext uri="{0D108BD9-81ED-4DB2-BD59-A6C34878D82A}">
                    <a16:rowId xmlns:a16="http://schemas.microsoft.com/office/drawing/2014/main" val="3866192223"/>
                  </a:ext>
                </a:extLst>
              </a:tr>
              <a:tr h="370840">
                <a:tc>
                  <a:txBody>
                    <a:bodyPr/>
                    <a:lstStyle/>
                    <a:p>
                      <a:pPr marL="0" marR="0">
                        <a:lnSpc>
                          <a:spcPct val="106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Exemplify aspects of a gender-inclusive space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Modeling and explaining, reflection</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Learners will be given micro lectures on the topic of creating a gender-inclusive space, (what aspects does it include, why it’s important, and what one may look like). In addition, they may be presented with infographics on the concepts from the micro lecture that they may print and use at a later time or for reference. Finally, learners will be tasked with creating their own inclusive space statement.</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Video, content creation tools</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Instructor will evaluate and provide feedback on the learner’s inclusive space statement. Assessment will be guided by a rubric as well as the individual artists’ goals and abilities.</a:t>
                      </a:r>
                    </a:p>
                  </a:txBody>
                  <a:tcPr marL="68580" marR="68580" marT="0" marB="0"/>
                </a:tc>
                <a:extLst>
                  <a:ext uri="{0D108BD9-81ED-4DB2-BD59-A6C34878D82A}">
                    <a16:rowId xmlns:a16="http://schemas.microsoft.com/office/drawing/2014/main" val="2654584643"/>
                  </a:ext>
                </a:extLst>
              </a:tr>
              <a:tr h="370840">
                <a:tc>
                  <a:txBody>
                    <a:bodyPr/>
                    <a:lstStyle/>
                    <a:p>
                      <a:pPr marL="0" marR="0">
                        <a:lnSpc>
                          <a:spcPct val="106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Develop an awareness to proper terminology and conversational skills needed to improve bedside manner when working with LGBTQ+ Clients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Modeling and explaining, reflection</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The learner will be presented with a micro lecture on proper conversational and bedside manner. After the lecture is presented, students will be given the opportunity to walk through a POV video simulation where they will be prompted to pause the video or the video will give them time to answer while walking through as a client at a studio. Learners will then be asked to provide short reflections on what aspects they learned and could be providing to their clientele along with the opportunity to ask for clarification</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Video, content creation tools</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Instructor will provide feedback on the learner’s reflection. </a:t>
                      </a:r>
                    </a:p>
                  </a:txBody>
                  <a:tcPr marL="68580" marR="68580" marT="0" marB="0"/>
                </a:tc>
                <a:extLst>
                  <a:ext uri="{0D108BD9-81ED-4DB2-BD59-A6C34878D82A}">
                    <a16:rowId xmlns:a16="http://schemas.microsoft.com/office/drawing/2014/main" val="4041861930"/>
                  </a:ext>
                </a:extLst>
              </a:tr>
              <a:tr h="370840">
                <a:tc>
                  <a:txBody>
                    <a:bodyPr/>
                    <a:lstStyle/>
                    <a:p>
                      <a:pPr marL="0" marR="0">
                        <a:lnSpc>
                          <a:spcPct val="106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Execute proper facial mapping techniques based on the desired gender-affirming outcome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Modeling and explaining</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Learners will be given micro lectures on how PMU can enhance certain characteristics, and how to utilize mapping to match the client’s desired effect. In addition, they may be presented with infographics on the concepts from the microlecture that they may print and use at a later time or for reference</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Video, LMS</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Learners will be presented with example maps and asked to match them with the proper desired outcome</a:t>
                      </a:r>
                    </a:p>
                  </a:txBody>
                  <a:tcPr marL="68580" marR="68580" marT="0" marB="0"/>
                </a:tc>
                <a:extLst>
                  <a:ext uri="{0D108BD9-81ED-4DB2-BD59-A6C34878D82A}">
                    <a16:rowId xmlns:a16="http://schemas.microsoft.com/office/drawing/2014/main" val="774305366"/>
                  </a:ext>
                </a:extLst>
              </a:tr>
              <a:tr h="0">
                <a:tc>
                  <a:txBody>
                    <a:bodyPr/>
                    <a:lstStyle/>
                    <a:p>
                      <a:pPr marL="0" marR="0">
                        <a:lnSpc>
                          <a:spcPct val="106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Demonstrate knowledge of proper gender-inclusive terminology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Modeling and explaining </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Micro lectures will be used to teach students the proper terminology and its meanings, along with historical context when needed. </a:t>
                      </a:r>
                    </a:p>
                  </a:txBody>
                  <a:tcPr marL="68580" marR="68580" marT="0" marB="0"/>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Video, LMS</a:t>
                      </a:r>
                    </a:p>
                  </a:txBody>
                  <a:tcPr marL="68580" marR="68580" marT="0" marB="0"/>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Learners will complete a quiz with immediate feedback on incorrect answers in order to assess their understanding of the terminology.</a:t>
                      </a:r>
                    </a:p>
                  </a:txBody>
                  <a:tcPr marL="68580" marR="68580" marT="0" marB="0"/>
                </a:tc>
                <a:extLst>
                  <a:ext uri="{0D108BD9-81ED-4DB2-BD59-A6C34878D82A}">
                    <a16:rowId xmlns:a16="http://schemas.microsoft.com/office/drawing/2014/main" val="2738875441"/>
                  </a:ext>
                </a:extLst>
              </a:tr>
            </a:tbl>
          </a:graphicData>
        </a:graphic>
      </p:graphicFrame>
    </p:spTree>
    <p:extLst>
      <p:ext uri="{BB962C8B-B14F-4D97-AF65-F5344CB8AC3E}">
        <p14:creationId xmlns:p14="http://schemas.microsoft.com/office/powerpoint/2010/main" val="1654091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7200F3-699F-CD95-9C98-53E6086854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39986" y="365125"/>
            <a:ext cx="8937711" cy="8959725"/>
          </a:xfrm>
          <a:prstGeom prst="rect">
            <a:avLst/>
          </a:prstGeom>
        </p:spPr>
      </p:pic>
      <p:sp>
        <p:nvSpPr>
          <p:cNvPr id="2" name="Title 1">
            <a:extLst>
              <a:ext uri="{FF2B5EF4-FFF2-40B4-BE49-F238E27FC236}">
                <a16:creationId xmlns:a16="http://schemas.microsoft.com/office/drawing/2014/main" id="{F2ECF392-45EE-CD6D-95CE-8C20053E15D4}"/>
              </a:ext>
            </a:extLst>
          </p:cNvPr>
          <p:cNvSpPr>
            <a:spLocks noGrp="1"/>
          </p:cNvSpPr>
          <p:nvPr>
            <p:ph type="title"/>
          </p:nvPr>
        </p:nvSpPr>
        <p:spPr>
          <a:xfrm>
            <a:off x="838200" y="365125"/>
            <a:ext cx="10515600" cy="6127750"/>
          </a:xfrm>
        </p:spPr>
        <p:txBody>
          <a:bodyPr>
            <a:normAutofit/>
          </a:bodyPr>
          <a:lstStyle/>
          <a:p>
            <a:r>
              <a:rPr lang="en-US" sz="8000" dirty="0">
                <a:latin typeface="Coax" pitchFamily="2" charset="77"/>
              </a:rPr>
              <a:t>Prototype</a:t>
            </a:r>
          </a:p>
        </p:txBody>
      </p:sp>
    </p:spTree>
    <p:extLst>
      <p:ext uri="{BB962C8B-B14F-4D97-AF65-F5344CB8AC3E}">
        <p14:creationId xmlns:p14="http://schemas.microsoft.com/office/powerpoint/2010/main" val="4237633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2173</Words>
  <Application>Microsoft Macintosh PowerPoint</Application>
  <PresentationFormat>Widescreen</PresentationFormat>
  <Paragraphs>249</Paragraphs>
  <Slides>30</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Coax</vt:lpstr>
      <vt:lpstr>Helvetica</vt:lpstr>
      <vt:lpstr>HELVETICA LIGHT</vt:lpstr>
      <vt:lpstr>HELVETICA LIGHT</vt:lpstr>
      <vt:lpstr>Office Theme</vt:lpstr>
      <vt:lpstr>PowerPoint Presentation</vt:lpstr>
      <vt:lpstr>Proposal</vt:lpstr>
      <vt:lpstr>Instructional Problem</vt:lpstr>
      <vt:lpstr>Target Audience</vt:lpstr>
      <vt:lpstr>Learning Outcomes</vt:lpstr>
      <vt:lpstr>Learning Models</vt:lpstr>
      <vt:lpstr>Design Table</vt:lpstr>
      <vt:lpstr>PowerPoint Presentation</vt:lpstr>
      <vt:lpstr>Prototype</vt:lpstr>
      <vt:lpstr>PowerPoint Presentation</vt:lpstr>
      <vt:lpstr>Discord Server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Sidney H Yi</dc:creator>
  <cp:lastModifiedBy>Sidney H Yi</cp:lastModifiedBy>
  <cp:revision>3</cp:revision>
  <dcterms:created xsi:type="dcterms:W3CDTF">2022-12-06T18:05:38Z</dcterms:created>
  <dcterms:modified xsi:type="dcterms:W3CDTF">2022-12-06T21:30:39Z</dcterms:modified>
</cp:coreProperties>
</file>